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3"/>
  </p:notesMasterIdLst>
  <p:sldIdLst>
    <p:sldId id="256" r:id="rId2"/>
  </p:sldIdLst>
  <p:sldSz cx="32918400" cy="438912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824" userDrawn="1">
          <p15:clr>
            <a:srgbClr val="A4A3A4"/>
          </p15:clr>
        </p15:guide>
        <p15:guide id="2" pos="1036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tt Ajemian" initials="MA" lastIdx="37" clrIdx="0">
    <p:extLst>
      <p:ext uri="{19B8F6BF-5375-455C-9EA6-DF929625EA0E}">
        <p15:presenceInfo xmlns:p15="http://schemas.microsoft.com/office/powerpoint/2012/main" userId="c2ab4f39d692c558" providerId="Windows Live"/>
      </p:ext>
    </p:extLst>
  </p:cmAuthor>
  <p:cmAuthor id="2" name="rachel shaw" initials="rs" lastIdx="7" clrIdx="1">
    <p:extLst>
      <p:ext uri="{19B8F6BF-5375-455C-9EA6-DF929625EA0E}">
        <p15:presenceInfo xmlns:p15="http://schemas.microsoft.com/office/powerpoint/2012/main" userId="90e556fe81b90a7f" providerId="Windows Live"/>
      </p:ext>
    </p:extLst>
  </p:cmAuthor>
  <p:cmAuthor id="3" name="SoFo Sharks" initials="SS" lastIdx="9"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EAFF"/>
    <a:srgbClr val="00B0F0"/>
    <a:srgbClr val="3BCCFF"/>
    <a:srgbClr val="9FE6FF"/>
    <a:srgbClr val="01BCFF"/>
    <a:srgbClr val="172949"/>
    <a:srgbClr val="12203A"/>
    <a:srgbClr val="1A2E5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760" autoAdjust="0"/>
    <p:restoredTop sz="96023" autoAdjust="0"/>
  </p:normalViewPr>
  <p:slideViewPr>
    <p:cSldViewPr>
      <p:cViewPr>
        <p:scale>
          <a:sx n="40" d="100"/>
          <a:sy n="40" d="100"/>
        </p:scale>
        <p:origin x="1062" y="-6006"/>
      </p:cViewPr>
      <p:guideLst>
        <p:guide orient="horz" pos="13824"/>
        <p:guide pos="10368"/>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oleObject" Target="file:///C:\Users\rachs\Documents\Thesis\Working%20Data\PSAT\PSAT%20-%20Five%20Tag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0" i="0" u="none" strike="noStrike" kern="1200" cap="none" spc="0" normalizeH="0" baseline="0">
                <a:solidFill>
                  <a:schemeClr val="tx1">
                    <a:lumMod val="65000"/>
                    <a:lumOff val="35000"/>
                  </a:schemeClr>
                </a:solidFill>
                <a:latin typeface="+mj-lt"/>
                <a:ea typeface="+mj-ea"/>
                <a:cs typeface="+mj-cs"/>
              </a:defRPr>
            </a:pPr>
            <a:r>
              <a:rPr lang="en-US" sz="2300" b="1" dirty="0">
                <a:solidFill>
                  <a:sysClr val="windowText" lastClr="000000"/>
                </a:solidFill>
              </a:rPr>
              <a:t>Mean Swimming Depth Per Individual</a:t>
            </a:r>
          </a:p>
        </c:rich>
      </c:tx>
      <c:overlay val="0"/>
      <c:spPr>
        <a:noFill/>
        <a:ln>
          <a:noFill/>
        </a:ln>
        <a:effectLst/>
      </c:spPr>
    </c:title>
    <c:autoTitleDeleted val="0"/>
    <c:view3D>
      <c:rotX val="15"/>
      <c:rotY val="20"/>
      <c:depthPercent val="100"/>
      <c:rAngAx val="1"/>
    </c:view3D>
    <c:floor>
      <c:thickness val="0"/>
      <c:spPr>
        <a:solidFill>
          <a:schemeClr val="tx2">
            <a:lumMod val="75000"/>
          </a:schemeClr>
        </a:solidFill>
        <a:ln>
          <a:noFill/>
        </a:ln>
        <a:effectLst/>
        <a:sp3d/>
      </c:spPr>
    </c:floor>
    <c:sideWall>
      <c:thickness val="0"/>
      <c:spPr>
        <a:solidFill>
          <a:schemeClr val="tx2">
            <a:lumMod val="75000"/>
          </a:schemeClr>
        </a:solidFill>
        <a:ln>
          <a:noFill/>
        </a:ln>
        <a:effectLst/>
        <a:sp3d/>
      </c:spPr>
    </c:sideWall>
    <c:backWall>
      <c:thickness val="0"/>
      <c:spPr>
        <a:solidFill>
          <a:schemeClr val="tx2">
            <a:lumMod val="75000"/>
          </a:schemeClr>
        </a:solidFill>
        <a:ln>
          <a:noFill/>
        </a:ln>
        <a:effectLst/>
        <a:sp3d/>
      </c:spPr>
    </c:backWall>
    <c:plotArea>
      <c:layout/>
      <c:bar3DChart>
        <c:barDir val="col"/>
        <c:grouping val="stacked"/>
        <c:varyColors val="0"/>
        <c:ser>
          <c:idx val="2"/>
          <c:order val="0"/>
          <c:tx>
            <c:strRef>
              <c:f>'3D Water Columns'!$A$18</c:f>
              <c:strCache>
                <c:ptCount val="1"/>
                <c:pt idx="0">
                  <c:v>Average Water Column Depth</c:v>
                </c:pt>
              </c:strCache>
            </c:strRef>
          </c:tx>
          <c:spPr>
            <a:solidFill>
              <a:schemeClr val="accent5">
                <a:lumMod val="60000"/>
                <a:lumOff val="40000"/>
              </a:schemeClr>
            </a:solidFill>
            <a:ln>
              <a:noFill/>
            </a:ln>
            <a:effectLst/>
            <a:sp3d/>
          </c:spPr>
          <c:invertIfNegative val="0"/>
          <c:cat>
            <c:strRef>
              <c:f>'3D Water Columns'!$A$20:$A$23</c:f>
              <c:strCache>
                <c:ptCount val="4"/>
                <c:pt idx="0">
                  <c:v>White Shark #1</c:v>
                </c:pt>
                <c:pt idx="1">
                  <c:v>White Shark #2</c:v>
                </c:pt>
                <c:pt idx="2">
                  <c:v>White Shark #3</c:v>
                </c:pt>
                <c:pt idx="3">
                  <c:v>White Shark #5</c:v>
                </c:pt>
              </c:strCache>
            </c:strRef>
          </c:cat>
          <c:val>
            <c:numRef>
              <c:f>'3D Water Columns'!$C$20:$C$23</c:f>
              <c:numCache>
                <c:formatCode>0.00</c:formatCode>
                <c:ptCount val="4"/>
                <c:pt idx="0">
                  <c:v>-5.6625765821798293</c:v>
                </c:pt>
                <c:pt idx="1">
                  <c:v>-8.2184396955493</c:v>
                </c:pt>
                <c:pt idx="2">
                  <c:v>-5.7113394864698694</c:v>
                </c:pt>
                <c:pt idx="3">
                  <c:v>-4.2696772505235199</c:v>
                </c:pt>
              </c:numCache>
            </c:numRef>
          </c:val>
          <c:extLst>
            <c:ext xmlns:c16="http://schemas.microsoft.com/office/drawing/2014/chart" uri="{C3380CC4-5D6E-409C-BE32-E72D297353CC}">
              <c16:uniqueId val="{00000000-A202-4FDE-B314-A49CAC16712C}"/>
            </c:ext>
          </c:extLst>
        </c:ser>
        <c:ser>
          <c:idx val="3"/>
          <c:order val="1"/>
          <c:tx>
            <c:strRef>
              <c:f>'3D Water Columns'!$E$19</c:f>
              <c:strCache>
                <c:ptCount val="1"/>
                <c:pt idx="0">
                  <c:v>Bar</c:v>
                </c:pt>
              </c:strCache>
            </c:strRef>
          </c:tx>
          <c:spPr>
            <a:solidFill>
              <a:schemeClr val="accent4"/>
            </a:solidFill>
            <a:ln>
              <a:noFill/>
            </a:ln>
            <a:effectLst/>
            <a:sp3d/>
          </c:spPr>
          <c:invertIfNegative val="0"/>
          <c:dPt>
            <c:idx val="0"/>
            <c:invertIfNegative val="0"/>
            <c:bubble3D val="0"/>
            <c:spPr>
              <a:solidFill>
                <a:srgbClr val="FFFF00"/>
              </a:solidFill>
              <a:ln>
                <a:noFill/>
              </a:ln>
              <a:effectLst/>
              <a:sp3d/>
            </c:spPr>
            <c:extLst>
              <c:ext xmlns:c16="http://schemas.microsoft.com/office/drawing/2014/chart" uri="{C3380CC4-5D6E-409C-BE32-E72D297353CC}">
                <c16:uniqueId val="{00000002-A202-4FDE-B314-A49CAC16712C}"/>
              </c:ext>
            </c:extLst>
          </c:dPt>
          <c:dPt>
            <c:idx val="1"/>
            <c:invertIfNegative val="0"/>
            <c:bubble3D val="0"/>
            <c:spPr>
              <a:solidFill>
                <a:srgbClr val="FF00FF"/>
              </a:solidFill>
              <a:ln>
                <a:noFill/>
              </a:ln>
              <a:effectLst/>
              <a:sp3d/>
            </c:spPr>
            <c:extLst>
              <c:ext xmlns:c16="http://schemas.microsoft.com/office/drawing/2014/chart" uri="{C3380CC4-5D6E-409C-BE32-E72D297353CC}">
                <c16:uniqueId val="{00000004-A202-4FDE-B314-A49CAC16712C}"/>
              </c:ext>
            </c:extLst>
          </c:dPt>
          <c:dPt>
            <c:idx val="2"/>
            <c:invertIfNegative val="0"/>
            <c:bubble3D val="0"/>
            <c:spPr>
              <a:solidFill>
                <a:srgbClr val="0000FF"/>
              </a:solidFill>
              <a:ln>
                <a:noFill/>
              </a:ln>
              <a:effectLst/>
              <a:sp3d/>
            </c:spPr>
            <c:extLst>
              <c:ext xmlns:c16="http://schemas.microsoft.com/office/drawing/2014/chart" uri="{C3380CC4-5D6E-409C-BE32-E72D297353CC}">
                <c16:uniqueId val="{00000006-A202-4FDE-B314-A49CAC16712C}"/>
              </c:ext>
            </c:extLst>
          </c:dPt>
          <c:dPt>
            <c:idx val="3"/>
            <c:invertIfNegative val="0"/>
            <c:bubble3D val="0"/>
            <c:spPr>
              <a:solidFill>
                <a:srgbClr val="00FF00"/>
              </a:solidFill>
              <a:ln>
                <a:noFill/>
              </a:ln>
              <a:effectLst/>
              <a:sp3d/>
            </c:spPr>
            <c:extLst>
              <c:ext xmlns:c16="http://schemas.microsoft.com/office/drawing/2014/chart" uri="{C3380CC4-5D6E-409C-BE32-E72D297353CC}">
                <c16:uniqueId val="{00000008-A202-4FDE-B314-A49CAC16712C}"/>
              </c:ext>
            </c:extLst>
          </c:dPt>
          <c:cat>
            <c:strRef>
              <c:f>'3D Water Columns'!$A$20:$A$23</c:f>
              <c:strCache>
                <c:ptCount val="4"/>
                <c:pt idx="0">
                  <c:v>White Shark #1</c:v>
                </c:pt>
                <c:pt idx="1">
                  <c:v>White Shark #2</c:v>
                </c:pt>
                <c:pt idx="2">
                  <c:v>White Shark #3</c:v>
                </c:pt>
                <c:pt idx="3">
                  <c:v>White Shark #5</c:v>
                </c:pt>
              </c:strCache>
            </c:strRef>
          </c:cat>
          <c:val>
            <c:numRef>
              <c:f>'3D Water Columns'!$E$20:$E$23</c:f>
              <c:numCache>
                <c:formatCode>0.00</c:formatCode>
                <c:ptCount val="4"/>
                <c:pt idx="0">
                  <c:v>-3</c:v>
                </c:pt>
                <c:pt idx="1">
                  <c:v>-3</c:v>
                </c:pt>
                <c:pt idx="2">
                  <c:v>-3</c:v>
                </c:pt>
                <c:pt idx="3">
                  <c:v>-3</c:v>
                </c:pt>
              </c:numCache>
            </c:numRef>
          </c:val>
          <c:extLst>
            <c:ext xmlns:c16="http://schemas.microsoft.com/office/drawing/2014/chart" uri="{C3380CC4-5D6E-409C-BE32-E72D297353CC}">
              <c16:uniqueId val="{00000009-A202-4FDE-B314-A49CAC16712C}"/>
            </c:ext>
          </c:extLst>
        </c:ser>
        <c:ser>
          <c:idx val="0"/>
          <c:order val="2"/>
          <c:tx>
            <c:strRef>
              <c:f>'3D Water Columns'!$F$19</c:f>
              <c:strCache>
                <c:ptCount val="1"/>
                <c:pt idx="0">
                  <c:v>Bottom Bar</c:v>
                </c:pt>
              </c:strCache>
            </c:strRef>
          </c:tx>
          <c:spPr>
            <a:solidFill>
              <a:schemeClr val="accent5">
                <a:lumMod val="60000"/>
                <a:lumOff val="40000"/>
              </a:schemeClr>
            </a:solidFill>
            <a:ln>
              <a:noFill/>
            </a:ln>
            <a:effectLst/>
            <a:sp3d/>
          </c:spPr>
          <c:invertIfNegative val="0"/>
          <c:cat>
            <c:strRef>
              <c:f>'3D Water Columns'!$A$20:$A$23</c:f>
              <c:strCache>
                <c:ptCount val="4"/>
                <c:pt idx="0">
                  <c:v>White Shark #1</c:v>
                </c:pt>
                <c:pt idx="1">
                  <c:v>White Shark #2</c:v>
                </c:pt>
                <c:pt idx="2">
                  <c:v>White Shark #3</c:v>
                </c:pt>
                <c:pt idx="3">
                  <c:v>White Shark #5</c:v>
                </c:pt>
              </c:strCache>
            </c:strRef>
          </c:cat>
          <c:val>
            <c:numRef>
              <c:f>'3D Water Columns'!$F$20:$F$23</c:f>
              <c:numCache>
                <c:formatCode>0.00</c:formatCode>
                <c:ptCount val="4"/>
                <c:pt idx="0">
                  <c:v>-68.091271963922793</c:v>
                </c:pt>
                <c:pt idx="1">
                  <c:v>-18.470670374709101</c:v>
                </c:pt>
                <c:pt idx="2">
                  <c:v>-8.9109631996024508</c:v>
                </c:pt>
                <c:pt idx="3">
                  <c:v>-26.674495812979</c:v>
                </c:pt>
              </c:numCache>
            </c:numRef>
          </c:val>
          <c:extLst>
            <c:ext xmlns:c16="http://schemas.microsoft.com/office/drawing/2014/chart" uri="{C3380CC4-5D6E-409C-BE32-E72D297353CC}">
              <c16:uniqueId val="{0000000A-A202-4FDE-B314-A49CAC16712C}"/>
            </c:ext>
          </c:extLst>
        </c:ser>
        <c:dLbls>
          <c:showLegendKey val="0"/>
          <c:showVal val="0"/>
          <c:showCatName val="0"/>
          <c:showSerName val="0"/>
          <c:showPercent val="0"/>
          <c:showBubbleSize val="0"/>
        </c:dLbls>
        <c:gapWidth val="150"/>
        <c:gapDepth val="0"/>
        <c:shape val="box"/>
        <c:axId val="108145280"/>
        <c:axId val="108147072"/>
        <c:axId val="0"/>
      </c:bar3DChart>
      <c:catAx>
        <c:axId val="108145280"/>
        <c:scaling>
          <c:orientation val="minMax"/>
        </c:scaling>
        <c:delete val="0"/>
        <c:axPos val="b"/>
        <c:numFmt formatCode="General" sourceLinked="1"/>
        <c:majorTickMark val="none"/>
        <c:minorTickMark val="none"/>
        <c:tickLblPos val="low"/>
        <c:spPr>
          <a:noFill/>
          <a:ln>
            <a:noFill/>
          </a:ln>
          <a:effectLst/>
        </c:spPr>
        <c:txPr>
          <a:bodyPr rot="-60000000" spcFirstLastPara="1" vertOverflow="ellipsis" vert="horz" wrap="square" anchor="ctr" anchorCtr="1"/>
          <a:lstStyle/>
          <a:p>
            <a:pPr>
              <a:defRPr sz="1900" b="0" i="0" u="none" strike="noStrike" kern="1200" cap="none" spc="0" normalizeH="0" baseline="0">
                <a:solidFill>
                  <a:schemeClr val="bg1"/>
                </a:solidFill>
                <a:latin typeface="+mn-lt"/>
                <a:ea typeface="+mn-ea"/>
                <a:cs typeface="+mn-cs"/>
              </a:defRPr>
            </a:pPr>
            <a:endParaRPr lang="en-US"/>
          </a:p>
        </c:txPr>
        <c:crossAx val="108147072"/>
        <c:crosses val="autoZero"/>
        <c:auto val="1"/>
        <c:lblAlgn val="ctr"/>
        <c:lblOffset val="100"/>
        <c:noMultiLvlLbl val="0"/>
      </c:catAx>
      <c:valAx>
        <c:axId val="108147072"/>
        <c:scaling>
          <c:orientation val="minMax"/>
          <c:max val="0"/>
        </c:scaling>
        <c:delete val="0"/>
        <c:axPos val="l"/>
        <c:majorGridlines>
          <c:spPr>
            <a:ln w="9525" cap="flat" cmpd="sng" algn="ctr">
              <a:solidFill>
                <a:schemeClr val="tx1"/>
              </a:solidFill>
              <a:round/>
            </a:ln>
            <a:effectLst/>
          </c:spPr>
        </c:majorGridlines>
        <c:minorGridlines>
          <c:spPr>
            <a:ln w="9525" cap="flat" cmpd="sng" algn="ctr">
              <a:solidFill>
                <a:schemeClr val="tx1">
                  <a:lumMod val="85000"/>
                </a:schemeClr>
              </a:solidFill>
              <a:round/>
            </a:ln>
            <a:effectLst/>
          </c:spPr>
        </c:minorGridlines>
        <c:title>
          <c:tx>
            <c:rich>
              <a:bodyPr rot="-5400000" spcFirstLastPara="1" vertOverflow="ellipsis" vert="horz" wrap="square" anchor="ctr" anchorCtr="1"/>
              <a:lstStyle/>
              <a:p>
                <a:pPr>
                  <a:defRPr sz="900" b="0" i="0" u="none" strike="noStrike" kern="1200" cap="none" baseline="0">
                    <a:solidFill>
                      <a:schemeClr val="tx1">
                        <a:lumMod val="65000"/>
                        <a:lumOff val="35000"/>
                      </a:schemeClr>
                    </a:solidFill>
                    <a:latin typeface="+mn-lt"/>
                    <a:ea typeface="+mn-ea"/>
                    <a:cs typeface="+mn-cs"/>
                  </a:defRPr>
                </a:pPr>
                <a:r>
                  <a:rPr lang="en-US" sz="1900" cap="none" baseline="0" dirty="0">
                    <a:solidFill>
                      <a:sysClr val="windowText" lastClr="000000"/>
                    </a:solidFill>
                  </a:rPr>
                  <a:t>Depth (m)</a:t>
                </a:r>
              </a:p>
            </c:rich>
          </c:tx>
          <c:overlay val="0"/>
          <c:spPr>
            <a:noFill/>
            <a:ln>
              <a:noFill/>
            </a:ln>
            <a:effectLst/>
          </c:sp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bg1"/>
                </a:solidFill>
                <a:latin typeface="+mn-lt"/>
                <a:ea typeface="+mn-ea"/>
                <a:cs typeface="+mn-cs"/>
              </a:defRPr>
            </a:pPr>
            <a:endParaRPr lang="en-US"/>
          </a:p>
        </c:txPr>
        <c:crossAx val="108145280"/>
        <c:crosses val="autoZero"/>
        <c:crossBetween val="between"/>
      </c:valAx>
      <c:spPr>
        <a:noFill/>
        <a:ln>
          <a:noFill/>
        </a:ln>
        <a:effectLst/>
      </c:spPr>
    </c:plotArea>
    <c:legend>
      <c:legendPos val="r"/>
      <c:legendEntry>
        <c:idx val="0"/>
        <c:delete val="1"/>
      </c:legendEntry>
      <c:legendEntry>
        <c:idx val="1"/>
        <c:delete val="1"/>
      </c:legendEntry>
      <c:legendEntry>
        <c:idx val="2"/>
        <c:txPr>
          <a:bodyPr/>
          <a:lstStyle/>
          <a:p>
            <a:pPr>
              <a:defRPr sz="2200">
                <a:solidFill>
                  <a:schemeClr val="bg1"/>
                </a:solidFill>
              </a:defRPr>
            </a:pPr>
            <a:endParaRPr lang="en-US"/>
          </a:p>
        </c:txPr>
      </c:legendEntry>
      <c:layout>
        <c:manualLayout>
          <c:xMode val="edge"/>
          <c:yMode val="edge"/>
          <c:x val="0.49977347426166324"/>
          <c:y val="0.80064663549637383"/>
          <c:w val="0.4704892293868671"/>
          <c:h val="0.10171991900166216"/>
        </c:manualLayout>
      </c:layout>
      <c:overlay val="1"/>
      <c:txPr>
        <a:bodyPr/>
        <a:lstStyle/>
        <a:p>
          <a:pPr>
            <a:defRPr sz="2200"/>
          </a:pPr>
          <a:endParaRPr lang="en-US"/>
        </a:p>
      </c:txPr>
    </c:legend>
    <c:plotVisOnly val="1"/>
    <c:dispBlanksAs val="gap"/>
    <c:showDLblsOverMax val="0"/>
    <c:extLst/>
  </c:chart>
  <c:spPr>
    <a:solidFill>
      <a:schemeClr val="accent3">
        <a:lumMod val="20000"/>
        <a:lumOff val="80000"/>
      </a:schemeClr>
    </a:solidFill>
    <a:ln w="9525" cap="flat" cmpd="sng" algn="ctr">
      <a:solidFill>
        <a:schemeClr val="tx1">
          <a:lumMod val="15000"/>
          <a:lumOff val="85000"/>
        </a:schemeClr>
      </a:solidFill>
      <a:round/>
    </a:ln>
    <a:effectLst/>
  </c:spPr>
  <c:txPr>
    <a:bodyPr/>
    <a:lstStyle/>
    <a:p>
      <a:pPr>
        <a:defRPr/>
      </a:pPr>
      <a:endParaRPr lang="en-US"/>
    </a:p>
  </c:txPr>
  <c:externalData r:id="rId1">
    <c:autoUpdate val="0"/>
  </c:externalData>
  <c:userShapes r:id="rId2"/>
</c:chartSpace>
</file>

<file path=ppt/drawings/drawing1.xml><?xml version="1.0" encoding="utf-8"?>
<c:userShapes xmlns:c="http://schemas.openxmlformats.org/drawingml/2006/chart">
  <cdr:relSizeAnchor xmlns:cdr="http://schemas.openxmlformats.org/drawingml/2006/chartDrawing">
    <cdr:from>
      <cdr:x>0.18356</cdr:x>
      <cdr:y>0.21891</cdr:y>
    </cdr:from>
    <cdr:to>
      <cdr:x>0.26661</cdr:x>
      <cdr:y>0.26127</cdr:y>
    </cdr:to>
    <cdr:sp macro="" textlink="">
      <cdr:nvSpPr>
        <cdr:cNvPr id="2" name="TextBox 9">
          <a:extLst xmlns:a="http://schemas.openxmlformats.org/drawingml/2006/main">
            <a:ext uri="{FF2B5EF4-FFF2-40B4-BE49-F238E27FC236}">
              <a16:creationId xmlns:a16="http://schemas.microsoft.com/office/drawing/2014/main" id="{2A1C525A-41C2-42CA-BDE0-08C18A6EB4C9}"/>
            </a:ext>
          </a:extLst>
        </cdr:cNvPr>
        <cdr:cNvSpPr txBox="1"/>
      </cdr:nvSpPr>
      <cdr:spPr>
        <a:xfrm xmlns:a="http://schemas.openxmlformats.org/drawingml/2006/main">
          <a:off x="1552576" y="1419226"/>
          <a:ext cx="702468" cy="274636"/>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n-US" sz="1900"/>
            <a:t>-8.66</a:t>
          </a:r>
        </a:p>
      </cdr:txBody>
    </cdr:sp>
  </cdr:relSizeAnchor>
  <cdr:relSizeAnchor xmlns:cdr="http://schemas.openxmlformats.org/drawingml/2006/chartDrawing">
    <cdr:from>
      <cdr:x>0.38345</cdr:x>
      <cdr:y>0.24095</cdr:y>
    </cdr:from>
    <cdr:to>
      <cdr:x>0.49324</cdr:x>
      <cdr:y>0.27413</cdr:y>
    </cdr:to>
    <cdr:sp macro="" textlink="">
      <cdr:nvSpPr>
        <cdr:cNvPr id="3" name="TextBox 10">
          <a:extLst xmlns:a="http://schemas.openxmlformats.org/drawingml/2006/main">
            <a:ext uri="{FF2B5EF4-FFF2-40B4-BE49-F238E27FC236}">
              <a16:creationId xmlns:a16="http://schemas.microsoft.com/office/drawing/2014/main" id="{075FC9E8-4C28-4F56-9D91-A640FB7A40AD}"/>
            </a:ext>
          </a:extLst>
        </cdr:cNvPr>
        <cdr:cNvSpPr txBox="1"/>
      </cdr:nvSpPr>
      <cdr:spPr>
        <a:xfrm xmlns:a="http://schemas.openxmlformats.org/drawingml/2006/main">
          <a:off x="3243263" y="1562101"/>
          <a:ext cx="928687" cy="215105"/>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pPr algn="l"/>
          <a:r>
            <a:rPr lang="en-US" sz="1900"/>
            <a:t>-11.22</a:t>
          </a:r>
        </a:p>
      </cdr:txBody>
    </cdr:sp>
  </cdr:relSizeAnchor>
  <cdr:relSizeAnchor xmlns:cdr="http://schemas.openxmlformats.org/drawingml/2006/chartDrawing">
    <cdr:from>
      <cdr:x>0.59741</cdr:x>
      <cdr:y>0.21157</cdr:y>
    </cdr:from>
    <cdr:to>
      <cdr:x>0.68031</cdr:x>
      <cdr:y>0.26862</cdr:y>
    </cdr:to>
    <cdr:sp macro="" textlink="">
      <cdr:nvSpPr>
        <cdr:cNvPr id="4" name="TextBox 11">
          <a:extLst xmlns:a="http://schemas.openxmlformats.org/drawingml/2006/main">
            <a:ext uri="{FF2B5EF4-FFF2-40B4-BE49-F238E27FC236}">
              <a16:creationId xmlns:a16="http://schemas.microsoft.com/office/drawing/2014/main" id="{4F0068A9-FE93-42BA-95EC-5C92D37D9917}"/>
            </a:ext>
          </a:extLst>
        </cdr:cNvPr>
        <cdr:cNvSpPr txBox="1"/>
      </cdr:nvSpPr>
      <cdr:spPr>
        <a:xfrm xmlns:a="http://schemas.openxmlformats.org/drawingml/2006/main">
          <a:off x="5053014" y="1371600"/>
          <a:ext cx="701220" cy="369886"/>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n-US" sz="1900"/>
            <a:t>-8.71</a:t>
          </a:r>
        </a:p>
      </cdr:txBody>
    </cdr:sp>
  </cdr:relSizeAnchor>
  <cdr:relSizeAnchor xmlns:cdr="http://schemas.openxmlformats.org/drawingml/2006/chartDrawing">
    <cdr:from>
      <cdr:x>0.80434</cdr:x>
      <cdr:y>0.20434</cdr:y>
    </cdr:from>
    <cdr:to>
      <cdr:x>0.94789</cdr:x>
      <cdr:y>0.29421</cdr:y>
    </cdr:to>
    <cdr:sp macro="" textlink="">
      <cdr:nvSpPr>
        <cdr:cNvPr id="5" name="TextBox 12">
          <a:extLst xmlns:a="http://schemas.openxmlformats.org/drawingml/2006/main">
            <a:ext uri="{FF2B5EF4-FFF2-40B4-BE49-F238E27FC236}">
              <a16:creationId xmlns:a16="http://schemas.microsoft.com/office/drawing/2014/main" id="{621F0A97-51D6-4D08-B379-CA790CC2936D}"/>
            </a:ext>
          </a:extLst>
        </cdr:cNvPr>
        <cdr:cNvSpPr txBox="1"/>
      </cdr:nvSpPr>
      <cdr:spPr>
        <a:xfrm xmlns:a="http://schemas.openxmlformats.org/drawingml/2006/main">
          <a:off x="6803233" y="1324768"/>
          <a:ext cx="1214210" cy="582613"/>
        </a:xfrm>
        <a:prstGeom xmlns:a="http://schemas.openxmlformats.org/drawingml/2006/main" prst="rect">
          <a:avLst/>
        </a:prstGeom>
        <a:noFill xmlns:a="http://schemas.openxmlformats.org/drawingml/2006/main"/>
        <a:ln xmlns:a="http://schemas.openxmlformats.org/drawingml/2006/main" w="9525" cmpd="sng">
          <a:noFill/>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dk1"/>
        </a:fontRef>
      </cdr:style>
      <cdr:txBody>
        <a:bodyPr xmlns:a="http://schemas.openxmlformats.org/drawingml/2006/main" wrap="square" rtlCol="0" anchor="t"/>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en-US" sz="1900"/>
            <a:t>-7.27</a:t>
          </a:r>
        </a:p>
      </cdr:txBody>
    </cdr:sp>
  </cdr:relSizeAnchor>
</c:userShape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g>
</file>

<file path=ppt/media/image18.png>
</file>

<file path=ppt/media/image19.jp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C62918DA-74F4-4AFF-9C73-5BF3C3A5C78C}" type="datetimeFigureOut">
              <a:rPr lang="en-US" smtClean="0"/>
              <a:pPr/>
              <a:t>2018-08-14</a:t>
            </a:fld>
            <a:endParaRPr lang="en-US"/>
          </a:p>
        </p:txBody>
      </p:sp>
      <p:sp>
        <p:nvSpPr>
          <p:cNvPr id="4" name="Slide Image Placeholder 3"/>
          <p:cNvSpPr>
            <a:spLocks noGrp="1" noRot="1" noChangeAspect="1"/>
          </p:cNvSpPr>
          <p:nvPr>
            <p:ph type="sldImg" idx="2"/>
          </p:nvPr>
        </p:nvSpPr>
        <p:spPr>
          <a:xfrm>
            <a:off x="2328863" y="1162050"/>
            <a:ext cx="2352675"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8"/>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8"/>
            <a:ext cx="3037840" cy="466433"/>
          </a:xfrm>
          <a:prstGeom prst="rect">
            <a:avLst/>
          </a:prstGeom>
        </p:spPr>
        <p:txBody>
          <a:bodyPr vert="horz" lIns="93177" tIns="46589" rIns="93177" bIns="46589" rtlCol="0" anchor="b"/>
          <a:lstStyle>
            <a:lvl1pPr algn="r">
              <a:defRPr sz="1200"/>
            </a:lvl1pPr>
          </a:lstStyle>
          <a:p>
            <a:fld id="{44C6A3B5-0CF0-48F2-A962-24EF665F8663}" type="slidenum">
              <a:rPr lang="en-US" smtClean="0"/>
              <a:pPr/>
              <a:t>‹#›</a:t>
            </a:fld>
            <a:endParaRPr lang="en-US"/>
          </a:p>
        </p:txBody>
      </p:sp>
    </p:spTree>
    <p:extLst>
      <p:ext uri="{BB962C8B-B14F-4D97-AF65-F5344CB8AC3E}">
        <p14:creationId xmlns:p14="http://schemas.microsoft.com/office/powerpoint/2010/main" val="3154236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4C6A3B5-0CF0-48F2-A962-24EF665F8663}" type="slidenum">
              <a:rPr lang="en-US" smtClean="0"/>
              <a:pPr/>
              <a:t>1</a:t>
            </a:fld>
            <a:endParaRPr lang="en-US"/>
          </a:p>
        </p:txBody>
      </p:sp>
    </p:spTree>
    <p:extLst>
      <p:ext uri="{BB962C8B-B14F-4D97-AF65-F5344CB8AC3E}">
        <p14:creationId xmlns:p14="http://schemas.microsoft.com/office/powerpoint/2010/main" val="3511752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FF409CE-9246-4830-91C9-AAEE40F283CA}" type="datetimeFigureOut">
              <a:rPr lang="en-US" smtClean="0"/>
              <a:pPr/>
              <a:t>2018-08-14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F8038D-4155-4444-87D3-EFEF2EC63B40}" type="slidenum">
              <a:rPr lang="en-US" smtClean="0"/>
              <a:pPr/>
              <a:t>‹#›</a:t>
            </a:fld>
            <a:endParaRPr lang="en-US"/>
          </a:p>
        </p:txBody>
      </p:sp>
    </p:spTree>
    <p:extLst>
      <p:ext uri="{BB962C8B-B14F-4D97-AF65-F5344CB8AC3E}">
        <p14:creationId xmlns:p14="http://schemas.microsoft.com/office/powerpoint/2010/main" val="2342337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F409CE-9246-4830-91C9-AAEE40F283CA}" type="datetimeFigureOut">
              <a:rPr lang="en-US" smtClean="0"/>
              <a:pPr/>
              <a:t>2018-08-14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F8038D-4155-4444-87D3-EFEF2EC63B40}" type="slidenum">
              <a:rPr lang="en-US" smtClean="0"/>
              <a:pPr/>
              <a:t>‹#›</a:t>
            </a:fld>
            <a:endParaRPr lang="en-US"/>
          </a:p>
        </p:txBody>
      </p:sp>
    </p:spTree>
    <p:extLst>
      <p:ext uri="{BB962C8B-B14F-4D97-AF65-F5344CB8AC3E}">
        <p14:creationId xmlns:p14="http://schemas.microsoft.com/office/powerpoint/2010/main" val="635566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F409CE-9246-4830-91C9-AAEE40F283CA}" type="datetimeFigureOut">
              <a:rPr lang="en-US" smtClean="0"/>
              <a:pPr/>
              <a:t>2018-08-14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F8038D-4155-4444-87D3-EFEF2EC63B40}" type="slidenum">
              <a:rPr lang="en-US" smtClean="0"/>
              <a:pPr/>
              <a:t>‹#›</a:t>
            </a:fld>
            <a:endParaRPr lang="en-US"/>
          </a:p>
        </p:txBody>
      </p:sp>
    </p:spTree>
    <p:extLst>
      <p:ext uri="{BB962C8B-B14F-4D97-AF65-F5344CB8AC3E}">
        <p14:creationId xmlns:p14="http://schemas.microsoft.com/office/powerpoint/2010/main" val="3602883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F409CE-9246-4830-91C9-AAEE40F283CA}" type="datetimeFigureOut">
              <a:rPr lang="en-US" smtClean="0"/>
              <a:pPr/>
              <a:t>2018-08-14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F8038D-4155-4444-87D3-EFEF2EC63B40}" type="slidenum">
              <a:rPr lang="en-US" smtClean="0"/>
              <a:pPr/>
              <a:t>‹#›</a:t>
            </a:fld>
            <a:endParaRPr lang="en-US"/>
          </a:p>
        </p:txBody>
      </p:sp>
    </p:spTree>
    <p:extLst>
      <p:ext uri="{BB962C8B-B14F-4D97-AF65-F5344CB8AC3E}">
        <p14:creationId xmlns:p14="http://schemas.microsoft.com/office/powerpoint/2010/main" val="1066414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FF409CE-9246-4830-91C9-AAEE40F283CA}" type="datetimeFigureOut">
              <a:rPr lang="en-US" smtClean="0"/>
              <a:pPr/>
              <a:t>2018-08-14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DF8038D-4155-4444-87D3-EFEF2EC63B40}" type="slidenum">
              <a:rPr lang="en-US" smtClean="0"/>
              <a:pPr/>
              <a:t>‹#›</a:t>
            </a:fld>
            <a:endParaRPr lang="en-US"/>
          </a:p>
        </p:txBody>
      </p:sp>
    </p:spTree>
    <p:extLst>
      <p:ext uri="{BB962C8B-B14F-4D97-AF65-F5344CB8AC3E}">
        <p14:creationId xmlns:p14="http://schemas.microsoft.com/office/powerpoint/2010/main" val="569675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FF409CE-9246-4830-91C9-AAEE40F283CA}" type="datetimeFigureOut">
              <a:rPr lang="en-US" smtClean="0"/>
              <a:pPr/>
              <a:t>2018-08-14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F8038D-4155-4444-87D3-EFEF2EC63B40}" type="slidenum">
              <a:rPr lang="en-US" smtClean="0"/>
              <a:pPr/>
              <a:t>‹#›</a:t>
            </a:fld>
            <a:endParaRPr lang="en-US"/>
          </a:p>
        </p:txBody>
      </p:sp>
    </p:spTree>
    <p:extLst>
      <p:ext uri="{BB962C8B-B14F-4D97-AF65-F5344CB8AC3E}">
        <p14:creationId xmlns:p14="http://schemas.microsoft.com/office/powerpoint/2010/main" val="158348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FF409CE-9246-4830-91C9-AAEE40F283CA}" type="datetimeFigureOut">
              <a:rPr lang="en-US" smtClean="0"/>
              <a:pPr/>
              <a:t>2018-08-14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DF8038D-4155-4444-87D3-EFEF2EC63B40}" type="slidenum">
              <a:rPr lang="en-US" smtClean="0"/>
              <a:pPr/>
              <a:t>‹#›</a:t>
            </a:fld>
            <a:endParaRPr lang="en-US"/>
          </a:p>
        </p:txBody>
      </p:sp>
    </p:spTree>
    <p:extLst>
      <p:ext uri="{BB962C8B-B14F-4D97-AF65-F5344CB8AC3E}">
        <p14:creationId xmlns:p14="http://schemas.microsoft.com/office/powerpoint/2010/main" val="1388191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FF409CE-9246-4830-91C9-AAEE40F283CA}" type="datetimeFigureOut">
              <a:rPr lang="en-US" smtClean="0"/>
              <a:pPr/>
              <a:t>2018-08-14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DF8038D-4155-4444-87D3-EFEF2EC63B40}" type="slidenum">
              <a:rPr lang="en-US" smtClean="0"/>
              <a:pPr/>
              <a:t>‹#›</a:t>
            </a:fld>
            <a:endParaRPr lang="en-US"/>
          </a:p>
        </p:txBody>
      </p:sp>
    </p:spTree>
    <p:extLst>
      <p:ext uri="{BB962C8B-B14F-4D97-AF65-F5344CB8AC3E}">
        <p14:creationId xmlns:p14="http://schemas.microsoft.com/office/powerpoint/2010/main" val="7473192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F409CE-9246-4830-91C9-AAEE40F283CA}" type="datetimeFigureOut">
              <a:rPr lang="en-US" smtClean="0"/>
              <a:pPr/>
              <a:t>2018-08-14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DF8038D-4155-4444-87D3-EFEF2EC63B40}" type="slidenum">
              <a:rPr lang="en-US" smtClean="0"/>
              <a:pPr/>
              <a:t>‹#›</a:t>
            </a:fld>
            <a:endParaRPr lang="en-US"/>
          </a:p>
        </p:txBody>
      </p:sp>
    </p:spTree>
    <p:extLst>
      <p:ext uri="{BB962C8B-B14F-4D97-AF65-F5344CB8AC3E}">
        <p14:creationId xmlns:p14="http://schemas.microsoft.com/office/powerpoint/2010/main" val="5449378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FFF409CE-9246-4830-91C9-AAEE40F283CA}" type="datetimeFigureOut">
              <a:rPr lang="en-US" smtClean="0"/>
              <a:pPr/>
              <a:t>2018-08-14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F8038D-4155-4444-87D3-EFEF2EC63B40}" type="slidenum">
              <a:rPr lang="en-US" smtClean="0"/>
              <a:pPr/>
              <a:t>‹#›</a:t>
            </a:fld>
            <a:endParaRPr lang="en-US"/>
          </a:p>
        </p:txBody>
      </p:sp>
    </p:spTree>
    <p:extLst>
      <p:ext uri="{BB962C8B-B14F-4D97-AF65-F5344CB8AC3E}">
        <p14:creationId xmlns:p14="http://schemas.microsoft.com/office/powerpoint/2010/main" val="3051901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FFF409CE-9246-4830-91C9-AAEE40F283CA}" type="datetimeFigureOut">
              <a:rPr lang="en-US" smtClean="0"/>
              <a:pPr/>
              <a:t>2018-08-14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DF8038D-4155-4444-87D3-EFEF2EC63B40}" type="slidenum">
              <a:rPr lang="en-US" smtClean="0"/>
              <a:pPr/>
              <a:t>‹#›</a:t>
            </a:fld>
            <a:endParaRPr lang="en-US"/>
          </a:p>
        </p:txBody>
      </p:sp>
    </p:spTree>
    <p:extLst>
      <p:ext uri="{BB962C8B-B14F-4D97-AF65-F5344CB8AC3E}">
        <p14:creationId xmlns:p14="http://schemas.microsoft.com/office/powerpoint/2010/main" val="7697873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FFF409CE-9246-4830-91C9-AAEE40F283CA}" type="datetimeFigureOut">
              <a:rPr lang="en-US" smtClean="0"/>
              <a:pPr/>
              <a:t>2018-08-14</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2DF8038D-4155-4444-87D3-EFEF2EC63B40}" type="slidenum">
              <a:rPr lang="en-US" smtClean="0"/>
              <a:pPr/>
              <a:t>‹#›</a:t>
            </a:fld>
            <a:endParaRPr lang="en-US"/>
          </a:p>
        </p:txBody>
      </p:sp>
    </p:spTree>
    <p:extLst>
      <p:ext uri="{BB962C8B-B14F-4D97-AF65-F5344CB8AC3E}">
        <p14:creationId xmlns:p14="http://schemas.microsoft.com/office/powerpoint/2010/main" val="1771524977"/>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1.jpeg"/><Relationship Id="rId18" Type="http://schemas.openxmlformats.org/officeDocument/2006/relationships/image" Target="../media/image15.jpeg"/><Relationship Id="rId3" Type="http://schemas.openxmlformats.org/officeDocument/2006/relationships/image" Target="../media/image1.png"/><Relationship Id="rId21" Type="http://schemas.openxmlformats.org/officeDocument/2006/relationships/image" Target="../media/image18.png"/><Relationship Id="rId7" Type="http://schemas.openxmlformats.org/officeDocument/2006/relationships/image" Target="../media/image5.png"/><Relationship Id="rId12" Type="http://schemas.openxmlformats.org/officeDocument/2006/relationships/image" Target="../media/image10.jpeg"/><Relationship Id="rId17" Type="http://schemas.openxmlformats.org/officeDocument/2006/relationships/chart" Target="../charts/chart1.xml"/><Relationship Id="rId2" Type="http://schemas.openxmlformats.org/officeDocument/2006/relationships/notesSlide" Target="../notesSlides/notesSlide1.xml"/><Relationship Id="rId16" Type="http://schemas.openxmlformats.org/officeDocument/2006/relationships/image" Target="../media/image14.jpeg"/><Relationship Id="rId20" Type="http://schemas.openxmlformats.org/officeDocument/2006/relationships/image" Target="../media/image17.jp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jpeg"/><Relationship Id="rId5" Type="http://schemas.openxmlformats.org/officeDocument/2006/relationships/image" Target="../media/image3.jpeg"/><Relationship Id="rId15" Type="http://schemas.openxmlformats.org/officeDocument/2006/relationships/image" Target="../media/image13.jpeg"/><Relationship Id="rId10" Type="http://schemas.openxmlformats.org/officeDocument/2006/relationships/image" Target="../media/image8.jpeg"/><Relationship Id="rId19" Type="http://schemas.openxmlformats.org/officeDocument/2006/relationships/image" Target="../media/image16.jpeg"/><Relationship Id="rId4" Type="http://schemas.openxmlformats.org/officeDocument/2006/relationships/image" Target="../media/image2.png"/><Relationship Id="rId9" Type="http://schemas.openxmlformats.org/officeDocument/2006/relationships/image" Target="../media/image7.jpeg"/><Relationship Id="rId14" Type="http://schemas.openxmlformats.org/officeDocument/2006/relationships/image" Target="../media/image12.jpeg"/><Relationship Id="rId22"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2203A"/>
        </a:solidFill>
        <a:effectLst/>
      </p:bgPr>
    </p:bg>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6E40253E-2838-482F-9A4E-05056971157E}"/>
              </a:ext>
            </a:extLst>
          </p:cNvPr>
          <p:cNvSpPr/>
          <p:nvPr/>
        </p:nvSpPr>
        <p:spPr>
          <a:xfrm>
            <a:off x="29176817" y="417632"/>
            <a:ext cx="3108960" cy="11795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BB528E-C932-4B4F-92BE-907802148A51}"/>
              </a:ext>
            </a:extLst>
          </p:cNvPr>
          <p:cNvSpPr>
            <a:spLocks noGrp="1"/>
          </p:cNvSpPr>
          <p:nvPr>
            <p:ph type="ctrTitle"/>
          </p:nvPr>
        </p:nvSpPr>
        <p:spPr>
          <a:xfrm>
            <a:off x="3238500" y="1766525"/>
            <a:ext cx="26403300" cy="1891075"/>
          </a:xfrm>
        </p:spPr>
        <p:txBody>
          <a:bodyPr>
            <a:normAutofit fontScale="90000"/>
          </a:bodyPr>
          <a:lstStyle/>
          <a:p>
            <a:pPr fontAlgn="t"/>
            <a:r>
              <a:rPr lang="en-US" sz="7400" b="1" dirty="0">
                <a:ln>
                  <a:solidFill>
                    <a:srgbClr val="AFEAFF"/>
                  </a:solidFill>
                </a:ln>
                <a:solidFill>
                  <a:srgbClr val="AFEAFF"/>
                </a:solidFill>
              </a:rPr>
              <a:t>3D Movement and Habitat Use of  Young-of-the-Year</a:t>
            </a:r>
            <a:br>
              <a:rPr lang="en-US" sz="7400" b="1" dirty="0">
                <a:ln>
                  <a:solidFill>
                    <a:srgbClr val="AFEAFF"/>
                  </a:solidFill>
                </a:ln>
                <a:solidFill>
                  <a:srgbClr val="AFEAFF"/>
                </a:solidFill>
              </a:rPr>
            </a:br>
            <a:r>
              <a:rPr lang="en-US" sz="7400" b="1" dirty="0">
                <a:ln>
                  <a:solidFill>
                    <a:srgbClr val="AFEAFF"/>
                  </a:solidFill>
                </a:ln>
                <a:solidFill>
                  <a:srgbClr val="AFEAFF"/>
                </a:solidFill>
              </a:rPr>
              <a:t>White Sharks in the Northwest Atlantic Ocean</a:t>
            </a:r>
            <a:br>
              <a:rPr lang="en-US" sz="9600" dirty="0">
                <a:solidFill>
                  <a:srgbClr val="3BCCFF"/>
                </a:solidFill>
              </a:rPr>
            </a:br>
            <a:r>
              <a:rPr lang="en-US" sz="4800" i="1" dirty="0"/>
              <a:t>Rachel Shaw</a:t>
            </a:r>
            <a:r>
              <a:rPr lang="en-US" sz="4800" i="1" baseline="30000" dirty="0"/>
              <a:t>1</a:t>
            </a:r>
            <a:r>
              <a:rPr lang="en-US" sz="4800" i="1" dirty="0"/>
              <a:t>, Tobey Curtis</a:t>
            </a:r>
            <a:r>
              <a:rPr lang="en-US" sz="4800" i="1" baseline="30000" dirty="0"/>
              <a:t>2</a:t>
            </a:r>
            <a:r>
              <a:rPr lang="en-US" sz="4800" i="1" dirty="0"/>
              <a:t>, Gregory Metzger</a:t>
            </a:r>
            <a:r>
              <a:rPr lang="en-US" sz="4800" i="1" baseline="30000" dirty="0"/>
              <a:t>3</a:t>
            </a:r>
            <a:r>
              <a:rPr lang="en-US" sz="4800" i="1" dirty="0"/>
              <a:t>, Michael McCallister</a:t>
            </a:r>
            <a:r>
              <a:rPr lang="en-US" sz="4800" i="1" baseline="30000" dirty="0"/>
              <a:t>1</a:t>
            </a:r>
            <a:r>
              <a:rPr lang="en-US" sz="4800" i="1" dirty="0"/>
              <a:t>, Christopher Fischer</a:t>
            </a:r>
            <a:r>
              <a:rPr lang="en-US" sz="4800" i="1" baseline="30000" dirty="0"/>
              <a:t>4</a:t>
            </a:r>
            <a:r>
              <a:rPr lang="en-US" sz="4800" i="1" dirty="0"/>
              <a:t>, and Matthew Ajemian</a:t>
            </a:r>
            <a:r>
              <a:rPr lang="en-US" sz="4800" i="1" baseline="30000" dirty="0"/>
              <a:t>1</a:t>
            </a:r>
            <a:br>
              <a:rPr lang="en-US" sz="5000" i="1" baseline="30000" dirty="0"/>
            </a:br>
            <a:r>
              <a:rPr lang="en-US" sz="3400" i="1" baseline="30000" dirty="0"/>
              <a:t>1</a:t>
            </a:r>
            <a:r>
              <a:rPr lang="en-US" sz="3400" i="1" dirty="0"/>
              <a:t>Florida Atlantic University, Harbor Branch Oceanographic Institute, Fort Pierce, FL, USA, </a:t>
            </a:r>
            <a:r>
              <a:rPr lang="en-US" sz="3400" i="1" baseline="30000" dirty="0"/>
              <a:t>2</a:t>
            </a:r>
            <a:r>
              <a:rPr lang="en-US" sz="3400" i="1" dirty="0"/>
              <a:t>NOAA National Marine Fisheries Service, Atlantic Highly Migratory Species Management Division, Gloucester, MA, USA, </a:t>
            </a:r>
            <a:r>
              <a:rPr lang="en-US" sz="3400" i="1" baseline="30000" dirty="0"/>
              <a:t>3</a:t>
            </a:r>
            <a:r>
              <a:rPr lang="en-US" sz="3400" i="1" dirty="0"/>
              <a:t>South Fork Natural History Museum, Bridgehampton, NY, USA, </a:t>
            </a:r>
            <a:r>
              <a:rPr lang="en-US" sz="3400" i="1" baseline="30000" dirty="0"/>
              <a:t>4</a:t>
            </a:r>
            <a:r>
              <a:rPr lang="en-US" sz="3400" i="1" dirty="0"/>
              <a:t>OCEARCH, Park City, UT, USA</a:t>
            </a:r>
            <a:endParaRPr lang="en-US" sz="3400" dirty="0"/>
          </a:p>
        </p:txBody>
      </p:sp>
      <p:sp>
        <p:nvSpPr>
          <p:cNvPr id="41" name="Rectangle 40">
            <a:extLst>
              <a:ext uri="{FF2B5EF4-FFF2-40B4-BE49-F238E27FC236}">
                <a16:creationId xmlns:a16="http://schemas.microsoft.com/office/drawing/2014/main" id="{1A13AC85-B0F6-48CC-82E8-C3E1C9823745}"/>
              </a:ext>
            </a:extLst>
          </p:cNvPr>
          <p:cNvSpPr/>
          <p:nvPr/>
        </p:nvSpPr>
        <p:spPr>
          <a:xfrm>
            <a:off x="25907999" y="413196"/>
            <a:ext cx="3108960" cy="117957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48B83801-32E9-41FD-A164-6B0026AB9CF4}"/>
              </a:ext>
            </a:extLst>
          </p:cNvPr>
          <p:cNvSpPr txBox="1"/>
          <p:nvPr/>
        </p:nvSpPr>
        <p:spPr>
          <a:xfrm>
            <a:off x="665918" y="4772918"/>
            <a:ext cx="8811622" cy="18562320"/>
          </a:xfrm>
          <a:prstGeom prst="rect">
            <a:avLst/>
          </a:prstGeom>
          <a:noFill/>
          <a:ln w="38100">
            <a:solidFill>
              <a:schemeClr val="tx1"/>
            </a:solidFill>
          </a:ln>
        </p:spPr>
        <p:txBody>
          <a:bodyPr wrap="square" rtlCol="0">
            <a:spAutoFit/>
          </a:bodyPr>
          <a:lstStyle/>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p:txBody>
      </p:sp>
      <p:sp>
        <p:nvSpPr>
          <p:cNvPr id="27" name="TextBox 26">
            <a:extLst>
              <a:ext uri="{FF2B5EF4-FFF2-40B4-BE49-F238E27FC236}">
                <a16:creationId xmlns:a16="http://schemas.microsoft.com/office/drawing/2014/main" id="{85741AC6-E22C-40CA-9DFD-AEF1A44D96E0}"/>
              </a:ext>
            </a:extLst>
          </p:cNvPr>
          <p:cNvSpPr txBox="1"/>
          <p:nvPr/>
        </p:nvSpPr>
        <p:spPr>
          <a:xfrm>
            <a:off x="697352" y="24654570"/>
            <a:ext cx="8811622" cy="3017520"/>
          </a:xfrm>
          <a:prstGeom prst="rect">
            <a:avLst/>
          </a:prstGeom>
          <a:noFill/>
          <a:ln w="38100">
            <a:solidFill>
              <a:schemeClr val="tx1"/>
            </a:solidFill>
          </a:ln>
        </p:spPr>
        <p:txBody>
          <a:bodyPr wrap="square" rtlCol="0">
            <a:spAutoFit/>
          </a:bodyPr>
          <a:lstStyle/>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p:txBody>
      </p:sp>
      <p:sp>
        <p:nvSpPr>
          <p:cNvPr id="31" name="TextBox 30">
            <a:extLst>
              <a:ext uri="{FF2B5EF4-FFF2-40B4-BE49-F238E27FC236}">
                <a16:creationId xmlns:a16="http://schemas.microsoft.com/office/drawing/2014/main" id="{FA78CACA-1DA3-4828-9C03-AF806E16C189}"/>
              </a:ext>
            </a:extLst>
          </p:cNvPr>
          <p:cNvSpPr txBox="1"/>
          <p:nvPr/>
        </p:nvSpPr>
        <p:spPr>
          <a:xfrm>
            <a:off x="662724" y="29001720"/>
            <a:ext cx="8814816" cy="14264640"/>
          </a:xfrm>
          <a:prstGeom prst="rect">
            <a:avLst/>
          </a:prstGeom>
          <a:noFill/>
          <a:ln w="38100">
            <a:solidFill>
              <a:schemeClr val="tx1"/>
            </a:solidFill>
          </a:ln>
        </p:spPr>
        <p:txBody>
          <a:bodyPr wrap="square" rtlCol="0">
            <a:spAutoFit/>
          </a:bodyPr>
          <a:lstStyle/>
          <a:p>
            <a:pPr algn="just"/>
            <a:endParaRPr lang="en-US" sz="2800" dirty="0">
              <a:cs typeface="Arial" panose="020B0604020202020204" pitchFamily="34" charset="0"/>
            </a:endParaRPr>
          </a:p>
          <a:p>
            <a:pPr algn="just"/>
            <a:endParaRPr lang="en-US" sz="2800" dirty="0">
              <a:cs typeface="Arial" panose="020B0604020202020204" pitchFamily="34" charset="0"/>
            </a:endParaRPr>
          </a:p>
          <a:p>
            <a:pPr algn="just"/>
            <a:endParaRPr lang="en-US" sz="2800" dirty="0">
              <a:cs typeface="Arial" panose="020B0604020202020204" pitchFamily="34" charset="0"/>
            </a:endParaRPr>
          </a:p>
          <a:p>
            <a:pPr algn="just"/>
            <a:endParaRPr lang="en-US" sz="2800" dirty="0">
              <a:cs typeface="Arial" panose="020B0604020202020204" pitchFamily="34" charset="0"/>
            </a:endParaRPr>
          </a:p>
          <a:p>
            <a:pPr algn="just"/>
            <a:endParaRPr lang="en-US" sz="2800" dirty="0">
              <a:cs typeface="Arial" panose="020B0604020202020204" pitchFamily="34" charset="0"/>
            </a:endParaRPr>
          </a:p>
          <a:p>
            <a:pPr algn="just"/>
            <a:endParaRPr lang="en-US" sz="2800" dirty="0">
              <a:cs typeface="Arial" panose="020B0604020202020204" pitchFamily="34" charset="0"/>
            </a:endParaRPr>
          </a:p>
          <a:p>
            <a:pPr algn="just"/>
            <a:endParaRPr lang="en-US" sz="2800" dirty="0">
              <a:cs typeface="Arial" panose="020B0604020202020204" pitchFamily="34" charset="0"/>
            </a:endParaRPr>
          </a:p>
          <a:p>
            <a:pPr algn="just"/>
            <a:endParaRPr lang="en-US" sz="2800" dirty="0">
              <a:cs typeface="Arial" panose="020B0604020202020204" pitchFamily="34" charset="0"/>
            </a:endParaRPr>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p:txBody>
      </p:sp>
      <p:sp>
        <p:nvSpPr>
          <p:cNvPr id="33" name="TextBox 32">
            <a:extLst>
              <a:ext uri="{FF2B5EF4-FFF2-40B4-BE49-F238E27FC236}">
                <a16:creationId xmlns:a16="http://schemas.microsoft.com/office/drawing/2014/main" id="{6DD31868-873B-47E9-8680-982626873107}"/>
              </a:ext>
            </a:extLst>
          </p:cNvPr>
          <p:cNvSpPr txBox="1"/>
          <p:nvPr/>
        </p:nvSpPr>
        <p:spPr>
          <a:xfrm>
            <a:off x="9982200" y="4800599"/>
            <a:ext cx="12954000" cy="38404800"/>
          </a:xfrm>
          <a:prstGeom prst="rect">
            <a:avLst/>
          </a:prstGeom>
          <a:noFill/>
          <a:ln w="38100">
            <a:solidFill>
              <a:schemeClr val="tx1"/>
            </a:solidFill>
          </a:ln>
        </p:spPr>
        <p:txBody>
          <a:bodyPr wrap="square" rtlCol="0">
            <a:spAutoFit/>
          </a:bodyPr>
          <a:lstStyle/>
          <a:p>
            <a:pPr algn="just"/>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p:txBody>
      </p:sp>
      <p:sp>
        <p:nvSpPr>
          <p:cNvPr id="6" name="TextBox 5">
            <a:extLst>
              <a:ext uri="{FF2B5EF4-FFF2-40B4-BE49-F238E27FC236}">
                <a16:creationId xmlns:a16="http://schemas.microsoft.com/office/drawing/2014/main" id="{FF16B8C2-4280-4B0B-BF2B-3B71BED336EA}"/>
              </a:ext>
            </a:extLst>
          </p:cNvPr>
          <p:cNvSpPr txBox="1"/>
          <p:nvPr/>
        </p:nvSpPr>
        <p:spPr>
          <a:xfrm>
            <a:off x="665918" y="3815292"/>
            <a:ext cx="8811622" cy="646331"/>
          </a:xfrm>
          <a:prstGeom prst="rect">
            <a:avLst/>
          </a:prstGeom>
          <a:noFill/>
          <a:ln w="38100">
            <a:solidFill>
              <a:schemeClr val="tx1"/>
            </a:solidFill>
          </a:ln>
        </p:spPr>
        <p:txBody>
          <a:bodyPr wrap="square" rtlCol="0">
            <a:spAutoFit/>
          </a:bodyPr>
          <a:lstStyle/>
          <a:p>
            <a:pPr algn="ctr"/>
            <a:r>
              <a:rPr lang="en-US" sz="3600" b="1" dirty="0">
                <a:solidFill>
                  <a:srgbClr val="AFEAFF"/>
                </a:solidFill>
              </a:rPr>
              <a:t>INTRODUCTION</a:t>
            </a:r>
          </a:p>
        </p:txBody>
      </p:sp>
      <p:sp>
        <p:nvSpPr>
          <p:cNvPr id="23" name="TextBox 22">
            <a:extLst>
              <a:ext uri="{FF2B5EF4-FFF2-40B4-BE49-F238E27FC236}">
                <a16:creationId xmlns:a16="http://schemas.microsoft.com/office/drawing/2014/main" id="{228EE1B6-2ECE-46E0-912B-EFFB99DFD473}"/>
              </a:ext>
            </a:extLst>
          </p:cNvPr>
          <p:cNvSpPr txBox="1"/>
          <p:nvPr/>
        </p:nvSpPr>
        <p:spPr>
          <a:xfrm>
            <a:off x="697352" y="23698200"/>
            <a:ext cx="8811622" cy="646331"/>
          </a:xfrm>
          <a:prstGeom prst="rect">
            <a:avLst/>
          </a:prstGeom>
          <a:noFill/>
          <a:ln w="38100">
            <a:solidFill>
              <a:schemeClr val="tx1"/>
            </a:solidFill>
          </a:ln>
        </p:spPr>
        <p:txBody>
          <a:bodyPr wrap="square" rtlCol="0">
            <a:spAutoFit/>
          </a:bodyPr>
          <a:lstStyle/>
          <a:p>
            <a:pPr algn="ctr"/>
            <a:r>
              <a:rPr lang="en-US" sz="3600" b="1" dirty="0">
                <a:solidFill>
                  <a:srgbClr val="AFEAFF"/>
                </a:solidFill>
              </a:rPr>
              <a:t>RESEARCH OBJECTIVES</a:t>
            </a:r>
          </a:p>
        </p:txBody>
      </p:sp>
      <p:sp>
        <p:nvSpPr>
          <p:cNvPr id="24" name="TextBox 23">
            <a:extLst>
              <a:ext uri="{FF2B5EF4-FFF2-40B4-BE49-F238E27FC236}">
                <a16:creationId xmlns:a16="http://schemas.microsoft.com/office/drawing/2014/main" id="{F41C81A7-EB9B-4BA2-81A6-C4795AD524FC}"/>
              </a:ext>
            </a:extLst>
          </p:cNvPr>
          <p:cNvSpPr txBox="1"/>
          <p:nvPr/>
        </p:nvSpPr>
        <p:spPr>
          <a:xfrm>
            <a:off x="665918" y="28020109"/>
            <a:ext cx="8811622" cy="646331"/>
          </a:xfrm>
          <a:prstGeom prst="rect">
            <a:avLst/>
          </a:prstGeom>
          <a:noFill/>
          <a:ln w="38100">
            <a:solidFill>
              <a:schemeClr val="tx1"/>
            </a:solidFill>
          </a:ln>
        </p:spPr>
        <p:txBody>
          <a:bodyPr wrap="square" rtlCol="0">
            <a:spAutoFit/>
          </a:bodyPr>
          <a:lstStyle/>
          <a:p>
            <a:pPr algn="ctr"/>
            <a:r>
              <a:rPr lang="en-US" sz="3600" b="1" dirty="0">
                <a:solidFill>
                  <a:srgbClr val="AFEAFF"/>
                </a:solidFill>
              </a:rPr>
              <a:t>MATERIALS AND METHODS</a:t>
            </a:r>
          </a:p>
        </p:txBody>
      </p:sp>
      <p:sp>
        <p:nvSpPr>
          <p:cNvPr id="25" name="TextBox 24">
            <a:extLst>
              <a:ext uri="{FF2B5EF4-FFF2-40B4-BE49-F238E27FC236}">
                <a16:creationId xmlns:a16="http://schemas.microsoft.com/office/drawing/2014/main" id="{69699E3F-7EF0-4BEE-98B3-8E2296AE4B8A}"/>
              </a:ext>
            </a:extLst>
          </p:cNvPr>
          <p:cNvSpPr txBox="1"/>
          <p:nvPr/>
        </p:nvSpPr>
        <p:spPr>
          <a:xfrm>
            <a:off x="9982200" y="3817720"/>
            <a:ext cx="12954000" cy="643903"/>
          </a:xfrm>
          <a:prstGeom prst="rect">
            <a:avLst/>
          </a:prstGeom>
          <a:noFill/>
          <a:ln w="38100">
            <a:solidFill>
              <a:schemeClr val="tx1"/>
            </a:solidFill>
          </a:ln>
        </p:spPr>
        <p:txBody>
          <a:bodyPr wrap="square" rtlCol="0">
            <a:spAutoFit/>
          </a:bodyPr>
          <a:lstStyle/>
          <a:p>
            <a:pPr algn="ctr"/>
            <a:r>
              <a:rPr lang="en-US" sz="3600" b="1" dirty="0">
                <a:solidFill>
                  <a:srgbClr val="9FE6FF"/>
                </a:solidFill>
              </a:rPr>
              <a:t>PRELIMINARY RESULTS</a:t>
            </a:r>
          </a:p>
        </p:txBody>
      </p:sp>
      <p:sp>
        <p:nvSpPr>
          <p:cNvPr id="26" name="TextBox 25">
            <a:extLst>
              <a:ext uri="{FF2B5EF4-FFF2-40B4-BE49-F238E27FC236}">
                <a16:creationId xmlns:a16="http://schemas.microsoft.com/office/drawing/2014/main" id="{43AD6302-F780-4713-ABD4-15524F3D189B}"/>
              </a:ext>
            </a:extLst>
          </p:cNvPr>
          <p:cNvSpPr txBox="1"/>
          <p:nvPr/>
        </p:nvSpPr>
        <p:spPr>
          <a:xfrm>
            <a:off x="23473517" y="3849469"/>
            <a:ext cx="8814816" cy="646331"/>
          </a:xfrm>
          <a:prstGeom prst="rect">
            <a:avLst/>
          </a:prstGeom>
          <a:noFill/>
          <a:ln w="38100">
            <a:solidFill>
              <a:schemeClr val="tx1"/>
            </a:solidFill>
          </a:ln>
        </p:spPr>
        <p:txBody>
          <a:bodyPr wrap="square" rtlCol="0">
            <a:spAutoFit/>
          </a:bodyPr>
          <a:lstStyle/>
          <a:p>
            <a:pPr algn="ctr"/>
            <a:r>
              <a:rPr lang="en-US" sz="3600" b="1" dirty="0">
                <a:solidFill>
                  <a:srgbClr val="9FE6FF"/>
                </a:solidFill>
              </a:rPr>
              <a:t>DISCUSSION</a:t>
            </a:r>
            <a:endParaRPr lang="en-US" sz="2800" dirty="0">
              <a:solidFill>
                <a:srgbClr val="9FE6FF"/>
              </a:solidFill>
            </a:endParaRPr>
          </a:p>
        </p:txBody>
      </p:sp>
      <p:sp>
        <p:nvSpPr>
          <p:cNvPr id="28" name="TextBox 27">
            <a:extLst>
              <a:ext uri="{FF2B5EF4-FFF2-40B4-BE49-F238E27FC236}">
                <a16:creationId xmlns:a16="http://schemas.microsoft.com/office/drawing/2014/main" id="{EBC378AF-74FD-4DA6-8CD1-8F04A094954E}"/>
              </a:ext>
            </a:extLst>
          </p:cNvPr>
          <p:cNvSpPr txBox="1"/>
          <p:nvPr/>
        </p:nvSpPr>
        <p:spPr>
          <a:xfrm>
            <a:off x="23469600" y="37515225"/>
            <a:ext cx="8814816" cy="584775"/>
          </a:xfrm>
          <a:prstGeom prst="rect">
            <a:avLst/>
          </a:prstGeom>
          <a:noFill/>
          <a:ln w="38100">
            <a:solidFill>
              <a:schemeClr val="tx1"/>
            </a:solidFill>
          </a:ln>
        </p:spPr>
        <p:txBody>
          <a:bodyPr wrap="square" rtlCol="0">
            <a:spAutoFit/>
          </a:bodyPr>
          <a:lstStyle/>
          <a:p>
            <a:pPr algn="ctr"/>
            <a:r>
              <a:rPr lang="en-US" sz="3200" b="1" dirty="0">
                <a:solidFill>
                  <a:srgbClr val="AFEAFF"/>
                </a:solidFill>
              </a:rPr>
              <a:t>ACKNOWLEDGEMENTS</a:t>
            </a:r>
          </a:p>
        </p:txBody>
      </p:sp>
      <p:sp>
        <p:nvSpPr>
          <p:cNvPr id="30" name="TextBox 29">
            <a:extLst>
              <a:ext uri="{FF2B5EF4-FFF2-40B4-BE49-F238E27FC236}">
                <a16:creationId xmlns:a16="http://schemas.microsoft.com/office/drawing/2014/main" id="{B52F9D30-F8F0-42D7-80A8-26ADEE889DAB}"/>
              </a:ext>
            </a:extLst>
          </p:cNvPr>
          <p:cNvSpPr txBox="1"/>
          <p:nvPr/>
        </p:nvSpPr>
        <p:spPr>
          <a:xfrm>
            <a:off x="23469600" y="26557069"/>
            <a:ext cx="8814816" cy="646331"/>
          </a:xfrm>
          <a:prstGeom prst="rect">
            <a:avLst/>
          </a:prstGeom>
          <a:noFill/>
          <a:ln w="38100">
            <a:solidFill>
              <a:schemeClr val="tx1"/>
            </a:solidFill>
          </a:ln>
        </p:spPr>
        <p:txBody>
          <a:bodyPr wrap="square" rtlCol="0">
            <a:spAutoFit/>
          </a:bodyPr>
          <a:lstStyle/>
          <a:p>
            <a:pPr algn="ctr"/>
            <a:r>
              <a:rPr lang="en-US" sz="3600" b="1" dirty="0">
                <a:solidFill>
                  <a:srgbClr val="AFEAFF"/>
                </a:solidFill>
              </a:rPr>
              <a:t>FUTURE DIRECTIONS</a:t>
            </a:r>
          </a:p>
        </p:txBody>
      </p:sp>
      <p:pic>
        <p:nvPicPr>
          <p:cNvPr id="46" name="Picture 45">
            <a:extLst>
              <a:ext uri="{FF2B5EF4-FFF2-40B4-BE49-F238E27FC236}">
                <a16:creationId xmlns:a16="http://schemas.microsoft.com/office/drawing/2014/main" id="{09E11579-A998-4D3A-AD34-DD174C51132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546101" y="1790790"/>
            <a:ext cx="1738315" cy="1738315"/>
          </a:xfrm>
          <a:prstGeom prst="rect">
            <a:avLst/>
          </a:prstGeom>
          <a:solidFill>
            <a:schemeClr val="tx1"/>
          </a:solidFill>
        </p:spPr>
      </p:pic>
      <p:pic>
        <p:nvPicPr>
          <p:cNvPr id="48" name="Picture 47">
            <a:extLst>
              <a:ext uri="{FF2B5EF4-FFF2-40B4-BE49-F238E27FC236}">
                <a16:creationId xmlns:a16="http://schemas.microsoft.com/office/drawing/2014/main" id="{69A65B46-DB96-45BD-BC47-17CAA26ECE9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201668" y="564172"/>
            <a:ext cx="3026664" cy="900794"/>
          </a:xfrm>
          <a:prstGeom prst="rect">
            <a:avLst/>
          </a:prstGeom>
          <a:solidFill>
            <a:schemeClr val="tx1"/>
          </a:solidFill>
        </p:spPr>
      </p:pic>
      <p:sp>
        <p:nvSpPr>
          <p:cNvPr id="35" name="TextBox 34">
            <a:extLst>
              <a:ext uri="{FF2B5EF4-FFF2-40B4-BE49-F238E27FC236}">
                <a16:creationId xmlns:a16="http://schemas.microsoft.com/office/drawing/2014/main" id="{07F481FB-97D7-4833-A8CC-D5D8F4960FFE}"/>
              </a:ext>
            </a:extLst>
          </p:cNvPr>
          <p:cNvSpPr txBox="1"/>
          <p:nvPr/>
        </p:nvSpPr>
        <p:spPr>
          <a:xfrm>
            <a:off x="23469600" y="4783752"/>
            <a:ext cx="8814816" cy="21488400"/>
          </a:xfrm>
          <a:prstGeom prst="rect">
            <a:avLst/>
          </a:prstGeom>
          <a:noFill/>
          <a:ln w="38100">
            <a:solidFill>
              <a:schemeClr val="tx1"/>
            </a:solidFill>
          </a:ln>
        </p:spPr>
        <p:txBody>
          <a:bodyPr wrap="square" rtlCol="0">
            <a:spAutoFit/>
          </a:bodyPr>
          <a:lstStyle/>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algn="just"/>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algn="just"/>
            <a:endParaRPr lang="en-US" sz="2800" dirty="0"/>
          </a:p>
          <a:p>
            <a:pPr algn="just"/>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pPr marL="457200" indent="-457200" algn="just">
              <a:buFont typeface="Arial" panose="020B0604020202020204" pitchFamily="34" charset="0"/>
              <a:buChar char="•"/>
            </a:pPr>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p:txBody>
      </p:sp>
      <p:sp>
        <p:nvSpPr>
          <p:cNvPr id="37" name="TextBox 36">
            <a:extLst>
              <a:ext uri="{FF2B5EF4-FFF2-40B4-BE49-F238E27FC236}">
                <a16:creationId xmlns:a16="http://schemas.microsoft.com/office/drawing/2014/main" id="{0B4518FC-50CD-4DA6-AFF2-96A4E08774C8}"/>
              </a:ext>
            </a:extLst>
          </p:cNvPr>
          <p:cNvSpPr txBox="1"/>
          <p:nvPr/>
        </p:nvSpPr>
        <p:spPr>
          <a:xfrm>
            <a:off x="23470433" y="27492960"/>
            <a:ext cx="8814816" cy="9692640"/>
          </a:xfrm>
          <a:prstGeom prst="rect">
            <a:avLst/>
          </a:prstGeom>
          <a:noFill/>
          <a:ln w="38100">
            <a:solidFill>
              <a:schemeClr val="tx1"/>
            </a:solidFill>
          </a:ln>
        </p:spPr>
        <p:txBody>
          <a:bodyPr wrap="square" rtlCol="0">
            <a:spAutoFit/>
          </a:bodyPr>
          <a:lstStyle/>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a:p>
            <a:pPr algn="just"/>
            <a:endParaRPr lang="en-US" sz="2800" dirty="0"/>
          </a:p>
        </p:txBody>
      </p:sp>
      <p:sp>
        <p:nvSpPr>
          <p:cNvPr id="39" name="TextBox 38">
            <a:extLst>
              <a:ext uri="{FF2B5EF4-FFF2-40B4-BE49-F238E27FC236}">
                <a16:creationId xmlns:a16="http://schemas.microsoft.com/office/drawing/2014/main" id="{EE2CAE7A-D1F9-448A-902D-0F44C1C1FAE0}"/>
              </a:ext>
            </a:extLst>
          </p:cNvPr>
          <p:cNvSpPr txBox="1"/>
          <p:nvPr/>
        </p:nvSpPr>
        <p:spPr>
          <a:xfrm>
            <a:off x="23499536" y="38387953"/>
            <a:ext cx="8814816" cy="4846320"/>
          </a:xfrm>
          <a:prstGeom prst="rect">
            <a:avLst/>
          </a:prstGeom>
          <a:noFill/>
          <a:ln w="38100">
            <a:solidFill>
              <a:schemeClr val="tx1"/>
            </a:solidFill>
          </a:ln>
        </p:spPr>
        <p:txBody>
          <a:bodyPr wrap="square" rtlCol="0">
            <a:spAutoFit/>
          </a:bodyPr>
          <a:lstStyle/>
          <a:p>
            <a:pPr algn="just"/>
            <a:r>
              <a:rPr lang="en-US" sz="2400" dirty="0"/>
              <a:t>We would like to thank the National Oceanic and Atmospheric Administration, South Fork Natural History Museum, OCEARCH, Florida Atlantic University Harbor Branch Oceanographic Institute, </a:t>
            </a:r>
            <a:r>
              <a:rPr lang="en-US" sz="2400" dirty="0" err="1"/>
              <a:t>Lotek</a:t>
            </a:r>
            <a:r>
              <a:rPr lang="en-US" sz="2400" dirty="0"/>
              <a:t> Wireless, Florida Atlantic University Graduate Professional Student Association (GPSA), Harbor Branch Foundation, and the Fisheries Ecology and Conservation Lab (B. DeGroot, G. </a:t>
            </a:r>
            <a:r>
              <a:rPr lang="en-US" sz="2400" dirty="0" err="1"/>
              <a:t>Roskar</a:t>
            </a:r>
            <a:r>
              <a:rPr lang="en-US" sz="2400" dirty="0"/>
              <a:t>,           C. Luck, S. Lombardo).</a:t>
            </a:r>
          </a:p>
          <a:p>
            <a:pPr algn="just"/>
            <a:endParaRPr lang="en-US" sz="2400" dirty="0"/>
          </a:p>
          <a:p>
            <a:pPr algn="just"/>
            <a:endParaRPr lang="en-US" sz="2400" dirty="0"/>
          </a:p>
          <a:p>
            <a:pPr algn="just"/>
            <a:endParaRPr lang="en-US" sz="2400" dirty="0"/>
          </a:p>
          <a:p>
            <a:pPr algn="just"/>
            <a:endParaRPr lang="en-US" sz="2400" dirty="0"/>
          </a:p>
          <a:p>
            <a:pPr algn="just"/>
            <a:endParaRPr lang="en-US" sz="2400" dirty="0"/>
          </a:p>
          <a:p>
            <a:pPr algn="just"/>
            <a:endParaRPr lang="en-US" sz="2400" dirty="0"/>
          </a:p>
        </p:txBody>
      </p:sp>
      <p:graphicFrame>
        <p:nvGraphicFramePr>
          <p:cNvPr id="42" name="Table 41">
            <a:extLst>
              <a:ext uri="{FF2B5EF4-FFF2-40B4-BE49-F238E27FC236}">
                <a16:creationId xmlns:a16="http://schemas.microsoft.com/office/drawing/2014/main" id="{2235A9A7-9914-44A0-B34A-E7427656A17B}"/>
              </a:ext>
            </a:extLst>
          </p:cNvPr>
          <p:cNvGraphicFramePr>
            <a:graphicFrameLocks noGrp="1"/>
          </p:cNvGraphicFramePr>
          <p:nvPr>
            <p:extLst>
              <p:ext uri="{D42A27DB-BD31-4B8C-83A1-F6EECF244321}">
                <p14:modId xmlns:p14="http://schemas.microsoft.com/office/powerpoint/2010/main" val="2909117666"/>
              </p:ext>
            </p:extLst>
          </p:nvPr>
        </p:nvGraphicFramePr>
        <p:xfrm>
          <a:off x="15849600" y="15849600"/>
          <a:ext cx="6704632" cy="4663440"/>
        </p:xfrm>
        <a:graphic>
          <a:graphicData uri="http://schemas.openxmlformats.org/drawingml/2006/table">
            <a:tbl>
              <a:tblPr firstRow="1" bandRow="1">
                <a:tableStyleId>{EB344D84-9AFB-497E-A393-DC336BA19D2E}</a:tableStyleId>
              </a:tblPr>
              <a:tblGrid>
                <a:gridCol w="3216697">
                  <a:extLst>
                    <a:ext uri="{9D8B030D-6E8A-4147-A177-3AD203B41FA5}">
                      <a16:colId xmlns:a16="http://schemas.microsoft.com/office/drawing/2014/main" val="665151936"/>
                    </a:ext>
                  </a:extLst>
                </a:gridCol>
                <a:gridCol w="1552685">
                  <a:extLst>
                    <a:ext uri="{9D8B030D-6E8A-4147-A177-3AD203B41FA5}">
                      <a16:colId xmlns:a16="http://schemas.microsoft.com/office/drawing/2014/main" val="3514175673"/>
                    </a:ext>
                  </a:extLst>
                </a:gridCol>
                <a:gridCol w="1935250">
                  <a:extLst>
                    <a:ext uri="{9D8B030D-6E8A-4147-A177-3AD203B41FA5}">
                      <a16:colId xmlns:a16="http://schemas.microsoft.com/office/drawing/2014/main" val="762804750"/>
                    </a:ext>
                  </a:extLst>
                </a:gridCol>
              </a:tblGrid>
              <a:tr h="822960">
                <a:tc>
                  <a:txBody>
                    <a:bodyPr/>
                    <a:lstStyle/>
                    <a:p>
                      <a:pPr algn="ctr"/>
                      <a:r>
                        <a:rPr lang="en-US" sz="2500" dirty="0"/>
                        <a:t>Descriptive Statistics</a:t>
                      </a:r>
                    </a:p>
                  </a:txBody>
                  <a:tcPr anchor="ctr">
                    <a:solidFill>
                      <a:schemeClr val="accent2"/>
                    </a:solidFill>
                  </a:tcPr>
                </a:tc>
                <a:tc>
                  <a:txBody>
                    <a:bodyPr/>
                    <a:lstStyle/>
                    <a:p>
                      <a:pPr algn="ctr"/>
                      <a:r>
                        <a:rPr lang="en-US" sz="2500" dirty="0"/>
                        <a:t>Temp (°C)</a:t>
                      </a:r>
                    </a:p>
                  </a:txBody>
                  <a:tcPr anchor="ctr">
                    <a:solidFill>
                      <a:schemeClr val="accent2"/>
                    </a:solidFill>
                  </a:tcPr>
                </a:tc>
                <a:tc>
                  <a:txBody>
                    <a:bodyPr/>
                    <a:lstStyle/>
                    <a:p>
                      <a:pPr algn="ctr"/>
                      <a:r>
                        <a:rPr lang="en-US" sz="2500" dirty="0"/>
                        <a:t>Depth (m)</a:t>
                      </a:r>
                    </a:p>
                  </a:txBody>
                  <a:tcPr anchor="ctr">
                    <a:solidFill>
                      <a:schemeClr val="accent2"/>
                    </a:solidFill>
                  </a:tcPr>
                </a:tc>
                <a:extLst>
                  <a:ext uri="{0D108BD9-81ED-4DB2-BD59-A6C34878D82A}">
                    <a16:rowId xmlns:a16="http://schemas.microsoft.com/office/drawing/2014/main" val="4126240132"/>
                  </a:ext>
                </a:extLst>
              </a:tr>
              <a:tr h="640080">
                <a:tc>
                  <a:txBody>
                    <a:bodyPr/>
                    <a:lstStyle/>
                    <a:p>
                      <a:r>
                        <a:rPr lang="en-US" sz="2500" dirty="0"/>
                        <a:t>Mean</a:t>
                      </a:r>
                    </a:p>
                  </a:txBody>
                  <a:tcPr anchor="ctr"/>
                </a:tc>
                <a:tc>
                  <a:txBody>
                    <a:bodyPr/>
                    <a:lstStyle/>
                    <a:p>
                      <a:pPr algn="r" fontAlgn="b"/>
                      <a:r>
                        <a:rPr lang="en-US" sz="2500" u="none" strike="noStrike" dirty="0">
                          <a:effectLst/>
                        </a:rPr>
                        <a:t>19.25</a:t>
                      </a:r>
                      <a:endParaRPr lang="en-US" sz="2500" b="0" i="0" u="none" strike="noStrike" dirty="0">
                        <a:solidFill>
                          <a:srgbClr val="000000"/>
                        </a:solidFill>
                        <a:effectLst/>
                        <a:latin typeface="Calibri" panose="020F0502020204030204" pitchFamily="34" charset="0"/>
                      </a:endParaRPr>
                    </a:p>
                  </a:txBody>
                  <a:tcPr anchor="ctr"/>
                </a:tc>
                <a:tc>
                  <a:txBody>
                    <a:bodyPr/>
                    <a:lstStyle/>
                    <a:p>
                      <a:pPr algn="r" fontAlgn="b"/>
                      <a:r>
                        <a:rPr lang="en-US" sz="2500" u="none" strike="noStrike" dirty="0">
                          <a:effectLst/>
                        </a:rPr>
                        <a:t>-9.08</a:t>
                      </a:r>
                      <a:endParaRPr lang="en-US" sz="2500" b="0" i="0" u="none" strike="noStrike" dirty="0">
                        <a:solidFill>
                          <a:srgbClr val="000000"/>
                        </a:solidFill>
                        <a:effectLst/>
                        <a:latin typeface="Calibri" panose="020F0502020204030204" pitchFamily="34" charset="0"/>
                      </a:endParaRPr>
                    </a:p>
                  </a:txBody>
                  <a:tcPr anchor="ctr"/>
                </a:tc>
                <a:extLst>
                  <a:ext uri="{0D108BD9-81ED-4DB2-BD59-A6C34878D82A}">
                    <a16:rowId xmlns:a16="http://schemas.microsoft.com/office/drawing/2014/main" val="2724891164"/>
                  </a:ext>
                </a:extLst>
              </a:tr>
              <a:tr h="640080">
                <a:tc>
                  <a:txBody>
                    <a:bodyPr/>
                    <a:lstStyle/>
                    <a:p>
                      <a:r>
                        <a:rPr lang="en-US" sz="2500" dirty="0"/>
                        <a:t>Standard Deviation</a:t>
                      </a:r>
                    </a:p>
                  </a:txBody>
                  <a:tcPr anchor="ctr"/>
                </a:tc>
                <a:tc>
                  <a:txBody>
                    <a:bodyPr/>
                    <a:lstStyle/>
                    <a:p>
                      <a:pPr algn="r" fontAlgn="b"/>
                      <a:r>
                        <a:rPr lang="en-US" sz="2500" u="none" strike="noStrike" dirty="0">
                          <a:effectLst/>
                        </a:rPr>
                        <a:t>1.16</a:t>
                      </a:r>
                      <a:endParaRPr lang="en-US" sz="2500" b="0" i="0" u="none" strike="noStrike" dirty="0">
                        <a:solidFill>
                          <a:srgbClr val="000000"/>
                        </a:solidFill>
                        <a:effectLst/>
                        <a:latin typeface="Calibri" panose="020F0502020204030204" pitchFamily="34" charset="0"/>
                      </a:endParaRPr>
                    </a:p>
                  </a:txBody>
                  <a:tcPr anchor="ctr"/>
                </a:tc>
                <a:tc>
                  <a:txBody>
                    <a:bodyPr/>
                    <a:lstStyle/>
                    <a:p>
                      <a:pPr algn="r" fontAlgn="b"/>
                      <a:r>
                        <a:rPr lang="en-US" sz="2500" u="none" strike="noStrike" dirty="0">
                          <a:effectLst/>
                        </a:rPr>
                        <a:t>5.74</a:t>
                      </a:r>
                      <a:endParaRPr lang="en-US" sz="2500" b="0" i="0" u="none" strike="noStrike" dirty="0">
                        <a:solidFill>
                          <a:srgbClr val="000000"/>
                        </a:solidFill>
                        <a:effectLst/>
                        <a:latin typeface="Calibri" panose="020F0502020204030204" pitchFamily="34" charset="0"/>
                      </a:endParaRPr>
                    </a:p>
                  </a:txBody>
                  <a:tcPr anchor="ctr"/>
                </a:tc>
                <a:extLst>
                  <a:ext uri="{0D108BD9-81ED-4DB2-BD59-A6C34878D82A}">
                    <a16:rowId xmlns:a16="http://schemas.microsoft.com/office/drawing/2014/main" val="2789095912"/>
                  </a:ext>
                </a:extLst>
              </a:tr>
              <a:tr h="640080">
                <a:tc>
                  <a:txBody>
                    <a:bodyPr/>
                    <a:lstStyle/>
                    <a:p>
                      <a:r>
                        <a:rPr lang="en-US" sz="2500" dirty="0"/>
                        <a:t>Range</a:t>
                      </a:r>
                    </a:p>
                  </a:txBody>
                  <a:tcPr anchor="ctr"/>
                </a:tc>
                <a:tc>
                  <a:txBody>
                    <a:bodyPr/>
                    <a:lstStyle/>
                    <a:p>
                      <a:pPr algn="r" fontAlgn="b"/>
                      <a:r>
                        <a:rPr lang="en-US" sz="2500" u="none" strike="noStrike" dirty="0">
                          <a:effectLst/>
                        </a:rPr>
                        <a:t>16.76</a:t>
                      </a:r>
                      <a:endParaRPr lang="en-US" sz="2500" b="0" i="0" u="none" strike="noStrike" dirty="0">
                        <a:solidFill>
                          <a:srgbClr val="000000"/>
                        </a:solidFill>
                        <a:effectLst/>
                        <a:latin typeface="Calibri" panose="020F0502020204030204" pitchFamily="34" charset="0"/>
                      </a:endParaRPr>
                    </a:p>
                  </a:txBody>
                  <a:tcPr anchor="ctr"/>
                </a:tc>
                <a:tc>
                  <a:txBody>
                    <a:bodyPr/>
                    <a:lstStyle/>
                    <a:p>
                      <a:pPr algn="r" fontAlgn="b"/>
                      <a:r>
                        <a:rPr lang="en-US" sz="2500" u="none" strike="noStrike" dirty="0">
                          <a:effectLst/>
                        </a:rPr>
                        <a:t>199.38</a:t>
                      </a:r>
                      <a:endParaRPr lang="en-US" sz="2500" b="0" i="0" u="none" strike="noStrike" dirty="0">
                        <a:solidFill>
                          <a:srgbClr val="000000"/>
                        </a:solidFill>
                        <a:effectLst/>
                        <a:latin typeface="Calibri" panose="020F0502020204030204" pitchFamily="34" charset="0"/>
                      </a:endParaRPr>
                    </a:p>
                  </a:txBody>
                  <a:tcPr anchor="ctr"/>
                </a:tc>
                <a:extLst>
                  <a:ext uri="{0D108BD9-81ED-4DB2-BD59-A6C34878D82A}">
                    <a16:rowId xmlns:a16="http://schemas.microsoft.com/office/drawing/2014/main" val="3099109166"/>
                  </a:ext>
                </a:extLst>
              </a:tr>
              <a:tr h="640080">
                <a:tc>
                  <a:txBody>
                    <a:bodyPr/>
                    <a:lstStyle/>
                    <a:p>
                      <a:r>
                        <a:rPr lang="en-US" sz="2500" dirty="0"/>
                        <a:t>Minimum</a:t>
                      </a:r>
                    </a:p>
                  </a:txBody>
                  <a:tcPr anchor="ctr"/>
                </a:tc>
                <a:tc>
                  <a:txBody>
                    <a:bodyPr/>
                    <a:lstStyle/>
                    <a:p>
                      <a:pPr algn="r" fontAlgn="b"/>
                      <a:r>
                        <a:rPr lang="en-US" sz="2500" u="none" strike="noStrike" dirty="0">
                          <a:effectLst/>
                        </a:rPr>
                        <a:t>7.94</a:t>
                      </a:r>
                      <a:endParaRPr lang="en-US" sz="2500" b="0" i="0" u="none" strike="noStrike" dirty="0">
                        <a:solidFill>
                          <a:srgbClr val="000000"/>
                        </a:solidFill>
                        <a:effectLst/>
                        <a:latin typeface="Calibri" panose="020F0502020204030204" pitchFamily="34" charset="0"/>
                      </a:endParaRPr>
                    </a:p>
                  </a:txBody>
                  <a:tcPr anchor="ctr"/>
                </a:tc>
                <a:tc>
                  <a:txBody>
                    <a:bodyPr/>
                    <a:lstStyle/>
                    <a:p>
                      <a:pPr algn="r" fontAlgn="b"/>
                      <a:r>
                        <a:rPr lang="en-US" sz="2500" u="none" strike="noStrike" dirty="0">
                          <a:effectLst/>
                        </a:rPr>
                        <a:t>-199.38</a:t>
                      </a:r>
                      <a:endParaRPr lang="en-US" sz="2500" b="0" i="0" u="none" strike="noStrike" dirty="0">
                        <a:solidFill>
                          <a:srgbClr val="000000"/>
                        </a:solidFill>
                        <a:effectLst/>
                        <a:latin typeface="Calibri" panose="020F0502020204030204" pitchFamily="34" charset="0"/>
                      </a:endParaRPr>
                    </a:p>
                  </a:txBody>
                  <a:tcPr anchor="ctr"/>
                </a:tc>
                <a:extLst>
                  <a:ext uri="{0D108BD9-81ED-4DB2-BD59-A6C34878D82A}">
                    <a16:rowId xmlns:a16="http://schemas.microsoft.com/office/drawing/2014/main" val="1699259054"/>
                  </a:ext>
                </a:extLst>
              </a:tr>
              <a:tr h="640080">
                <a:tc>
                  <a:txBody>
                    <a:bodyPr/>
                    <a:lstStyle/>
                    <a:p>
                      <a:r>
                        <a:rPr lang="en-US" sz="2500" dirty="0"/>
                        <a:t>Maximum</a:t>
                      </a:r>
                    </a:p>
                  </a:txBody>
                  <a:tcPr anchor="ctr"/>
                </a:tc>
                <a:tc>
                  <a:txBody>
                    <a:bodyPr/>
                    <a:lstStyle/>
                    <a:p>
                      <a:pPr algn="r"/>
                      <a:r>
                        <a:rPr lang="en-US" sz="2500" dirty="0"/>
                        <a:t>24.70</a:t>
                      </a:r>
                    </a:p>
                  </a:txBody>
                  <a:tcPr anchor="ctr"/>
                </a:tc>
                <a:tc>
                  <a:txBody>
                    <a:bodyPr/>
                    <a:lstStyle/>
                    <a:p>
                      <a:pPr algn="r" fontAlgn="b"/>
                      <a:r>
                        <a:rPr lang="en-US" sz="2500" b="0" i="0" u="none" strike="noStrike" dirty="0">
                          <a:solidFill>
                            <a:srgbClr val="000000"/>
                          </a:solidFill>
                          <a:effectLst/>
                          <a:latin typeface="Calibri" panose="020F0502020204030204" pitchFamily="34" charset="0"/>
                        </a:rPr>
                        <a:t>0.00</a:t>
                      </a:r>
                    </a:p>
                  </a:txBody>
                  <a:tcPr anchor="ctr"/>
                </a:tc>
                <a:extLst>
                  <a:ext uri="{0D108BD9-81ED-4DB2-BD59-A6C34878D82A}">
                    <a16:rowId xmlns:a16="http://schemas.microsoft.com/office/drawing/2014/main" val="2783180222"/>
                  </a:ext>
                </a:extLst>
              </a:tr>
              <a:tr h="640080">
                <a:tc>
                  <a:txBody>
                    <a:bodyPr/>
                    <a:lstStyle/>
                    <a:p>
                      <a:r>
                        <a:rPr lang="en-US" sz="2500" dirty="0"/>
                        <a:t>Count (n=5 individuals)</a:t>
                      </a:r>
                    </a:p>
                  </a:txBody>
                  <a:tcPr anchor="ctr"/>
                </a:tc>
                <a:tc>
                  <a:txBody>
                    <a:bodyPr/>
                    <a:lstStyle/>
                    <a:p>
                      <a:pPr algn="r" fontAlgn="b"/>
                      <a:r>
                        <a:rPr lang="en-US" sz="2500" u="none" strike="noStrike" dirty="0">
                          <a:effectLst/>
                        </a:rPr>
                        <a:t>493,271</a:t>
                      </a:r>
                      <a:endParaRPr lang="en-US" sz="2500" b="0" i="0" u="none" strike="noStrike" dirty="0">
                        <a:solidFill>
                          <a:srgbClr val="000000"/>
                        </a:solidFill>
                        <a:effectLst/>
                        <a:latin typeface="Calibri" panose="020F0502020204030204" pitchFamily="34" charset="0"/>
                      </a:endParaRPr>
                    </a:p>
                  </a:txBody>
                  <a:tcPr anchor="ctr"/>
                </a:tc>
                <a:tc>
                  <a:txBody>
                    <a:bodyPr/>
                    <a:lstStyle/>
                    <a:p>
                      <a:pPr algn="r" fontAlgn="b"/>
                      <a:r>
                        <a:rPr lang="en-US" sz="2500" u="none" strike="noStrike" dirty="0">
                          <a:effectLst/>
                        </a:rPr>
                        <a:t>493,271</a:t>
                      </a:r>
                      <a:endParaRPr lang="en-US" sz="2500" b="0" i="0" u="none" strike="noStrike" dirty="0">
                        <a:solidFill>
                          <a:srgbClr val="000000"/>
                        </a:solidFill>
                        <a:effectLst/>
                        <a:latin typeface="Calibri" panose="020F0502020204030204" pitchFamily="34" charset="0"/>
                      </a:endParaRPr>
                    </a:p>
                  </a:txBody>
                  <a:tcPr anchor="ctr"/>
                </a:tc>
                <a:extLst>
                  <a:ext uri="{0D108BD9-81ED-4DB2-BD59-A6C34878D82A}">
                    <a16:rowId xmlns:a16="http://schemas.microsoft.com/office/drawing/2014/main" val="2276598093"/>
                  </a:ext>
                </a:extLst>
              </a:tr>
            </a:tbl>
          </a:graphicData>
        </a:graphic>
      </p:graphicFrame>
      <p:pic>
        <p:nvPicPr>
          <p:cNvPr id="7" name="Picture 6">
            <a:extLst>
              <a:ext uri="{FF2B5EF4-FFF2-40B4-BE49-F238E27FC236}">
                <a16:creationId xmlns:a16="http://schemas.microsoft.com/office/drawing/2014/main" id="{BD7D535A-886C-4269-97F6-B659AFE3D1E9}"/>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5202" t="7794" r="1" b="11702"/>
          <a:stretch/>
        </p:blipFill>
        <p:spPr>
          <a:xfrm>
            <a:off x="5259001" y="38998029"/>
            <a:ext cx="3961199" cy="2522922"/>
          </a:xfrm>
          <a:prstGeom prst="rect">
            <a:avLst/>
          </a:prstGeom>
        </p:spPr>
      </p:pic>
      <p:pic>
        <p:nvPicPr>
          <p:cNvPr id="18" name="Picture 17">
            <a:extLst>
              <a:ext uri="{FF2B5EF4-FFF2-40B4-BE49-F238E27FC236}">
                <a16:creationId xmlns:a16="http://schemas.microsoft.com/office/drawing/2014/main" id="{402D530B-5C9D-467E-A13B-BC8FC77E944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42354" y="1790790"/>
            <a:ext cx="1733740" cy="1737360"/>
          </a:xfrm>
          <a:prstGeom prst="rect">
            <a:avLst/>
          </a:prstGeom>
        </p:spPr>
      </p:pic>
      <p:sp>
        <p:nvSpPr>
          <p:cNvPr id="43" name="TextBox 42">
            <a:extLst>
              <a:ext uri="{FF2B5EF4-FFF2-40B4-BE49-F238E27FC236}">
                <a16:creationId xmlns:a16="http://schemas.microsoft.com/office/drawing/2014/main" id="{E6E32547-4BBA-42EE-B0E8-6C3A108C59D4}"/>
              </a:ext>
            </a:extLst>
          </p:cNvPr>
          <p:cNvSpPr txBox="1"/>
          <p:nvPr/>
        </p:nvSpPr>
        <p:spPr>
          <a:xfrm>
            <a:off x="914400" y="41665029"/>
            <a:ext cx="4023361" cy="892552"/>
          </a:xfrm>
          <a:prstGeom prst="rect">
            <a:avLst/>
          </a:prstGeom>
          <a:noFill/>
        </p:spPr>
        <p:txBody>
          <a:bodyPr wrap="square" rtlCol="0">
            <a:spAutoFit/>
          </a:bodyPr>
          <a:lstStyle/>
          <a:p>
            <a:pPr algn="just"/>
            <a:r>
              <a:rPr lang="en-US" sz="2600" b="1" dirty="0"/>
              <a:t>Figure 2:</a:t>
            </a:r>
            <a:r>
              <a:rPr lang="en-US" sz="2600" dirty="0"/>
              <a:t> SPOT tag attached to first dorsal fin</a:t>
            </a:r>
          </a:p>
        </p:txBody>
      </p:sp>
      <p:sp>
        <p:nvSpPr>
          <p:cNvPr id="47" name="TextBox 46">
            <a:extLst>
              <a:ext uri="{FF2B5EF4-FFF2-40B4-BE49-F238E27FC236}">
                <a16:creationId xmlns:a16="http://schemas.microsoft.com/office/drawing/2014/main" id="{DE09569F-BA0C-4585-B639-C056D1B9A61D}"/>
              </a:ext>
            </a:extLst>
          </p:cNvPr>
          <p:cNvSpPr txBox="1"/>
          <p:nvPr/>
        </p:nvSpPr>
        <p:spPr>
          <a:xfrm>
            <a:off x="5105400" y="41665029"/>
            <a:ext cx="4138311" cy="1692771"/>
          </a:xfrm>
          <a:prstGeom prst="rect">
            <a:avLst/>
          </a:prstGeom>
          <a:noFill/>
        </p:spPr>
        <p:txBody>
          <a:bodyPr wrap="square" rtlCol="0">
            <a:spAutoFit/>
          </a:bodyPr>
          <a:lstStyle/>
          <a:p>
            <a:pPr algn="just"/>
            <a:r>
              <a:rPr lang="en-US" sz="2600" b="1" dirty="0"/>
              <a:t>Figure 3:</a:t>
            </a:r>
            <a:r>
              <a:rPr lang="en-US" sz="2600" dirty="0"/>
              <a:t> PSATs with Domeier attachment (top), stainless steel dart tag (bottom)</a:t>
            </a:r>
          </a:p>
          <a:p>
            <a:r>
              <a:rPr lang="en-US" sz="2600" dirty="0"/>
              <a:t> </a:t>
            </a:r>
          </a:p>
        </p:txBody>
      </p:sp>
      <p:sp>
        <p:nvSpPr>
          <p:cNvPr id="44" name="TextBox 43">
            <a:extLst>
              <a:ext uri="{FF2B5EF4-FFF2-40B4-BE49-F238E27FC236}">
                <a16:creationId xmlns:a16="http://schemas.microsoft.com/office/drawing/2014/main" id="{8638D01F-A3D8-45DC-9056-64356051CEF8}"/>
              </a:ext>
            </a:extLst>
          </p:cNvPr>
          <p:cNvSpPr txBox="1"/>
          <p:nvPr/>
        </p:nvSpPr>
        <p:spPr>
          <a:xfrm>
            <a:off x="1081172" y="22174200"/>
            <a:ext cx="8153045" cy="1169551"/>
          </a:xfrm>
          <a:prstGeom prst="rect">
            <a:avLst/>
          </a:prstGeom>
          <a:noFill/>
        </p:spPr>
        <p:txBody>
          <a:bodyPr wrap="square" rtlCol="0">
            <a:spAutoFit/>
          </a:bodyPr>
          <a:lstStyle/>
          <a:p>
            <a:r>
              <a:rPr lang="en-US" sz="2600" b="1" dirty="0"/>
              <a:t>Figure 1:</a:t>
            </a:r>
            <a:r>
              <a:rPr lang="en-US" sz="2600" dirty="0"/>
              <a:t> White shark nursery habitats worldwide</a:t>
            </a:r>
          </a:p>
          <a:p>
            <a:r>
              <a:rPr lang="en-US" sz="2600" dirty="0"/>
              <a:t>(Onate-Gonzalez et al 2017)</a:t>
            </a:r>
          </a:p>
          <a:p>
            <a:pPr algn="r"/>
            <a:endParaRPr lang="en-US" dirty="0"/>
          </a:p>
        </p:txBody>
      </p:sp>
      <p:sp>
        <p:nvSpPr>
          <p:cNvPr id="45" name="TextBox 44">
            <a:extLst>
              <a:ext uri="{FF2B5EF4-FFF2-40B4-BE49-F238E27FC236}">
                <a16:creationId xmlns:a16="http://schemas.microsoft.com/office/drawing/2014/main" id="{3445ED36-14BE-4985-8F3E-861A517264DC}"/>
              </a:ext>
            </a:extLst>
          </p:cNvPr>
          <p:cNvSpPr txBox="1"/>
          <p:nvPr/>
        </p:nvSpPr>
        <p:spPr>
          <a:xfrm>
            <a:off x="10212732" y="13374231"/>
            <a:ext cx="12492935" cy="2246769"/>
          </a:xfrm>
          <a:prstGeom prst="rect">
            <a:avLst/>
          </a:prstGeom>
          <a:noFill/>
        </p:spPr>
        <p:txBody>
          <a:bodyPr wrap="square" rtlCol="0">
            <a:spAutoFit/>
          </a:bodyPr>
          <a:lstStyle/>
          <a:p>
            <a:pPr algn="just"/>
            <a:r>
              <a:rPr lang="en-US" sz="2800" b="1" dirty="0"/>
              <a:t>Figure 4:</a:t>
            </a:r>
            <a:r>
              <a:rPr lang="en-US" sz="2800" dirty="0"/>
              <a:t> SPOT tags identified a majority of horizontal movements parallel to Long Island’s southern shoreline. Movements extended between 0.68 km and 185 km from shore, with individuals traveling total distances between 50 km and 1243 km over a course of 25 to 28 days. **White Shark #4 not shown as horizontal transmissions were not received from SPOT tag.</a:t>
            </a:r>
            <a:r>
              <a:rPr lang="en-US" dirty="0"/>
              <a:t> </a:t>
            </a:r>
          </a:p>
        </p:txBody>
      </p:sp>
      <p:sp>
        <p:nvSpPr>
          <p:cNvPr id="50" name="TextBox 49">
            <a:extLst>
              <a:ext uri="{FF2B5EF4-FFF2-40B4-BE49-F238E27FC236}">
                <a16:creationId xmlns:a16="http://schemas.microsoft.com/office/drawing/2014/main" id="{0790AB0A-8DFB-48B2-8BE8-D15151D3A88A}"/>
              </a:ext>
            </a:extLst>
          </p:cNvPr>
          <p:cNvSpPr txBox="1"/>
          <p:nvPr/>
        </p:nvSpPr>
        <p:spPr>
          <a:xfrm>
            <a:off x="10225523" y="15891331"/>
            <a:ext cx="5395477" cy="5139869"/>
          </a:xfrm>
          <a:prstGeom prst="rect">
            <a:avLst/>
          </a:prstGeom>
          <a:noFill/>
        </p:spPr>
        <p:txBody>
          <a:bodyPr wrap="square" rtlCol="0">
            <a:spAutoFit/>
          </a:bodyPr>
          <a:lstStyle/>
          <a:p>
            <a:pPr algn="just"/>
            <a:r>
              <a:rPr lang="en-US" sz="2800" b="1" dirty="0"/>
              <a:t>Table 2:</a:t>
            </a:r>
            <a:r>
              <a:rPr lang="en-US" sz="2800" dirty="0"/>
              <a:t> PSAT logs show individuals spent time in temperatures ranging between 7.94°C and 24.70°C, with the most time spent in water temperatures of 19°C (±1°C).</a:t>
            </a:r>
          </a:p>
          <a:p>
            <a:pPr algn="just"/>
            <a:endParaRPr lang="en-US" sz="2000" dirty="0"/>
          </a:p>
          <a:p>
            <a:pPr algn="just"/>
            <a:r>
              <a:rPr lang="en-US" sz="2800" dirty="0"/>
              <a:t>PSAT logs also indicate individuals spent considerable time between the surface and depths of 9 m (±6 m). Vertical oscillations as deep as 200 m were observed. </a:t>
            </a:r>
          </a:p>
          <a:p>
            <a:pPr algn="just"/>
            <a:endParaRPr lang="en-US" sz="2800" dirty="0"/>
          </a:p>
        </p:txBody>
      </p:sp>
      <p:pic>
        <p:nvPicPr>
          <p:cNvPr id="52" name="Picture 51">
            <a:extLst>
              <a:ext uri="{FF2B5EF4-FFF2-40B4-BE49-F238E27FC236}">
                <a16:creationId xmlns:a16="http://schemas.microsoft.com/office/drawing/2014/main" id="{B7243F78-AFBA-4884-A150-A45F9F6D0C96}"/>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35649" t="4139" r="33796" b="5015"/>
          <a:stretch/>
        </p:blipFill>
        <p:spPr>
          <a:xfrm>
            <a:off x="27127467" y="40995245"/>
            <a:ext cx="1934726" cy="1829155"/>
          </a:xfrm>
          <a:prstGeom prst="rect">
            <a:avLst/>
          </a:prstGeom>
        </p:spPr>
      </p:pic>
      <p:sp>
        <p:nvSpPr>
          <p:cNvPr id="54" name="TextBox 53">
            <a:extLst>
              <a:ext uri="{FF2B5EF4-FFF2-40B4-BE49-F238E27FC236}">
                <a16:creationId xmlns:a16="http://schemas.microsoft.com/office/drawing/2014/main" id="{DEE32E54-39A5-4B34-8ED1-B187271A0D10}"/>
              </a:ext>
            </a:extLst>
          </p:cNvPr>
          <p:cNvSpPr txBox="1"/>
          <p:nvPr/>
        </p:nvSpPr>
        <p:spPr>
          <a:xfrm>
            <a:off x="23642052" y="15532656"/>
            <a:ext cx="8435700" cy="2831544"/>
          </a:xfrm>
          <a:prstGeom prst="rect">
            <a:avLst/>
          </a:prstGeom>
          <a:noFill/>
        </p:spPr>
        <p:txBody>
          <a:bodyPr wrap="square" rtlCol="0">
            <a:spAutoFit/>
          </a:bodyPr>
          <a:lstStyle/>
          <a:p>
            <a:pPr algn="just"/>
            <a:r>
              <a:rPr lang="en-US" sz="2800" b="1" dirty="0"/>
              <a:t>Figure 7: </a:t>
            </a:r>
            <a:r>
              <a:rPr lang="en-US" sz="2800" dirty="0"/>
              <a:t>Colored bands indicate mean swimming depth of each individual. Individuals swam in average water depths of  18 m to 77 m, and generally used the top portions of the water column. However, White Shark #3 swam most frequently in the middle of the water column. </a:t>
            </a:r>
          </a:p>
          <a:p>
            <a:pPr algn="just"/>
            <a:endParaRPr lang="en-US" sz="1000" dirty="0"/>
          </a:p>
        </p:txBody>
      </p:sp>
      <p:sp>
        <p:nvSpPr>
          <p:cNvPr id="56" name="TextBox 55">
            <a:extLst>
              <a:ext uri="{FF2B5EF4-FFF2-40B4-BE49-F238E27FC236}">
                <a16:creationId xmlns:a16="http://schemas.microsoft.com/office/drawing/2014/main" id="{111E39E4-789F-404B-9617-2C84D5650A49}"/>
              </a:ext>
            </a:extLst>
          </p:cNvPr>
          <p:cNvSpPr txBox="1"/>
          <p:nvPr/>
        </p:nvSpPr>
        <p:spPr>
          <a:xfrm>
            <a:off x="10119007" y="40386000"/>
            <a:ext cx="12664793" cy="2954655"/>
          </a:xfrm>
          <a:prstGeom prst="rect">
            <a:avLst/>
          </a:prstGeom>
          <a:noFill/>
        </p:spPr>
        <p:txBody>
          <a:bodyPr wrap="square" rtlCol="0">
            <a:spAutoFit/>
          </a:bodyPr>
          <a:lstStyle/>
          <a:p>
            <a:pPr algn="just"/>
            <a:r>
              <a:rPr lang="en-US" sz="2800" b="1" dirty="0"/>
              <a:t>Figure 6:</a:t>
            </a:r>
            <a:r>
              <a:rPr lang="en-US" sz="2800" dirty="0"/>
              <a:t> Three-dimensional modeling of the diving behavior and interpolated horizontal movement demonstrates individual’s interaction with bathymetry. Individuals swam over bottom depths of 7 m to 410 m on the continental shelf and slope. White Shark #1’s deepest dive to 200m took place on the continental slope (orange box), while White Shark #5 utilized the Hudson Canyon at a depth of 77 m (red box). </a:t>
            </a:r>
          </a:p>
          <a:p>
            <a:endParaRPr lang="en-US" dirty="0"/>
          </a:p>
        </p:txBody>
      </p:sp>
      <p:pic>
        <p:nvPicPr>
          <p:cNvPr id="8" name="Picture 7">
            <a:extLst>
              <a:ext uri="{FF2B5EF4-FFF2-40B4-BE49-F238E27FC236}">
                <a16:creationId xmlns:a16="http://schemas.microsoft.com/office/drawing/2014/main" id="{4EBA8544-E2AD-4826-A36D-A99D97EABF3D}"/>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83" t="1499" r="639" b="1402"/>
          <a:stretch/>
        </p:blipFill>
        <p:spPr>
          <a:xfrm>
            <a:off x="10225523" y="31678945"/>
            <a:ext cx="12492934" cy="8562938"/>
          </a:xfrm>
          <a:prstGeom prst="rect">
            <a:avLst/>
          </a:prstGeom>
        </p:spPr>
      </p:pic>
      <p:pic>
        <p:nvPicPr>
          <p:cNvPr id="20" name="Picture 19">
            <a:extLst>
              <a:ext uri="{FF2B5EF4-FFF2-40B4-BE49-F238E27FC236}">
                <a16:creationId xmlns:a16="http://schemas.microsoft.com/office/drawing/2014/main" id="{057A1E51-6CC0-4EF8-A27F-6E41DAEC483B}"/>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3907854" y="41256441"/>
            <a:ext cx="2537150" cy="1567959"/>
          </a:xfrm>
          <a:prstGeom prst="rect">
            <a:avLst/>
          </a:prstGeom>
        </p:spPr>
      </p:pic>
      <p:pic>
        <p:nvPicPr>
          <p:cNvPr id="57" name="Picture 56">
            <a:extLst>
              <a:ext uri="{FF2B5EF4-FFF2-40B4-BE49-F238E27FC236}">
                <a16:creationId xmlns:a16="http://schemas.microsoft.com/office/drawing/2014/main" id="{45521448-E399-4B50-8078-9FA380596AFB}"/>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0364166" y="21031200"/>
            <a:ext cx="12190066" cy="8415174"/>
          </a:xfrm>
          <a:prstGeom prst="rect">
            <a:avLst/>
          </a:prstGeom>
        </p:spPr>
      </p:pic>
      <p:sp>
        <p:nvSpPr>
          <p:cNvPr id="60" name="TextBox 59">
            <a:extLst>
              <a:ext uri="{FF2B5EF4-FFF2-40B4-BE49-F238E27FC236}">
                <a16:creationId xmlns:a16="http://schemas.microsoft.com/office/drawing/2014/main" id="{83914B8D-387D-449B-8323-D2A7CB477E61}"/>
              </a:ext>
            </a:extLst>
          </p:cNvPr>
          <p:cNvSpPr txBox="1"/>
          <p:nvPr/>
        </p:nvSpPr>
        <p:spPr>
          <a:xfrm>
            <a:off x="10212732" y="29654718"/>
            <a:ext cx="12492934" cy="1815882"/>
          </a:xfrm>
          <a:prstGeom prst="rect">
            <a:avLst/>
          </a:prstGeom>
          <a:noFill/>
        </p:spPr>
        <p:txBody>
          <a:bodyPr wrap="square" rtlCol="0">
            <a:spAutoFit/>
          </a:bodyPr>
          <a:lstStyle/>
          <a:p>
            <a:pPr algn="just"/>
            <a:r>
              <a:rPr lang="en-US" sz="2800" b="1" dirty="0"/>
              <a:t>Figure 5:</a:t>
            </a:r>
            <a:r>
              <a:rPr lang="en-US" sz="2800" dirty="0"/>
              <a:t> Diving profile illustrates vertical oscillations by white shark #4 as deep as   50 m. The temperature range found in these deeper dives indicate possible interactions with an oceanographic feature (i.e. warm core ring) or a bathymetric feature (i.e. canyon). </a:t>
            </a:r>
          </a:p>
        </p:txBody>
      </p:sp>
      <p:sp>
        <p:nvSpPr>
          <p:cNvPr id="64" name="Rectangle 63">
            <a:extLst>
              <a:ext uri="{FF2B5EF4-FFF2-40B4-BE49-F238E27FC236}">
                <a16:creationId xmlns:a16="http://schemas.microsoft.com/office/drawing/2014/main" id="{400D4443-4386-44ED-840C-0473D2C13A8C}"/>
              </a:ext>
            </a:extLst>
          </p:cNvPr>
          <p:cNvSpPr/>
          <p:nvPr/>
        </p:nvSpPr>
        <p:spPr>
          <a:xfrm>
            <a:off x="12344400" y="34594800"/>
            <a:ext cx="1681392" cy="176582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8A220B8F-862A-4321-ABBA-AC755169F25A}"/>
              </a:ext>
            </a:extLst>
          </p:cNvPr>
          <p:cNvSpPr/>
          <p:nvPr/>
        </p:nvSpPr>
        <p:spPr>
          <a:xfrm>
            <a:off x="18816408" y="34975800"/>
            <a:ext cx="1681392" cy="3201440"/>
          </a:xfrm>
          <a:prstGeom prst="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1" name="Picture 70">
            <a:extLst>
              <a:ext uri="{FF2B5EF4-FFF2-40B4-BE49-F238E27FC236}">
                <a16:creationId xmlns:a16="http://schemas.microsoft.com/office/drawing/2014/main" id="{40BCE2EE-6680-40DB-82D4-6DD49A2B43B0}"/>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19658231" y="38557200"/>
            <a:ext cx="2896969" cy="1532282"/>
          </a:xfrm>
          <a:prstGeom prst="rect">
            <a:avLst/>
          </a:prstGeom>
          <a:ln>
            <a:solidFill>
              <a:schemeClr val="bg1"/>
            </a:solidFill>
          </a:ln>
        </p:spPr>
      </p:pic>
      <p:sp>
        <p:nvSpPr>
          <p:cNvPr id="74" name="TextBox 73">
            <a:extLst>
              <a:ext uri="{FF2B5EF4-FFF2-40B4-BE49-F238E27FC236}">
                <a16:creationId xmlns:a16="http://schemas.microsoft.com/office/drawing/2014/main" id="{819672D0-9914-470D-AB3E-A9C080BB583E}"/>
              </a:ext>
            </a:extLst>
          </p:cNvPr>
          <p:cNvSpPr txBox="1"/>
          <p:nvPr/>
        </p:nvSpPr>
        <p:spPr>
          <a:xfrm>
            <a:off x="23622000" y="25720357"/>
            <a:ext cx="8444373" cy="492443"/>
          </a:xfrm>
          <a:prstGeom prst="rect">
            <a:avLst/>
          </a:prstGeom>
          <a:noFill/>
        </p:spPr>
        <p:txBody>
          <a:bodyPr wrap="square" rtlCol="0">
            <a:spAutoFit/>
          </a:bodyPr>
          <a:lstStyle/>
          <a:p>
            <a:r>
              <a:rPr lang="en-US" sz="2600" b="1" dirty="0"/>
              <a:t>Figure 8: </a:t>
            </a:r>
            <a:r>
              <a:rPr lang="en-US" sz="2600" dirty="0"/>
              <a:t>White Shark #3 before releasing</a:t>
            </a:r>
          </a:p>
        </p:txBody>
      </p:sp>
      <p:pic>
        <p:nvPicPr>
          <p:cNvPr id="76" name="Picture 75">
            <a:extLst>
              <a:ext uri="{FF2B5EF4-FFF2-40B4-BE49-F238E27FC236}">
                <a16:creationId xmlns:a16="http://schemas.microsoft.com/office/drawing/2014/main" id="{3B070C64-DF98-45F4-8CF5-BE7287A95FEB}"/>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914400" y="38845629"/>
            <a:ext cx="4023360" cy="2682240"/>
          </a:xfrm>
          <a:prstGeom prst="rect">
            <a:avLst/>
          </a:prstGeom>
        </p:spPr>
      </p:pic>
      <p:pic>
        <p:nvPicPr>
          <p:cNvPr id="80" name="Picture 79">
            <a:extLst>
              <a:ext uri="{FF2B5EF4-FFF2-40B4-BE49-F238E27FC236}">
                <a16:creationId xmlns:a16="http://schemas.microsoft.com/office/drawing/2014/main" id="{3A0B9801-E02A-49FE-856A-29A7319D8CE5}"/>
              </a:ext>
            </a:extLst>
          </p:cNvPr>
          <p:cNvPicPr>
            <a:picLocks noChangeAspect="1"/>
          </p:cNvPicPr>
          <p:nvPr/>
        </p:nvPicPr>
        <p:blipFill rotWithShape="1">
          <a:blip r:embed="rId13" cstate="print">
            <a:extLst>
              <a:ext uri="{28A0092B-C50C-407E-A947-70E740481C1C}">
                <a14:useLocalDpi xmlns:a14="http://schemas.microsoft.com/office/drawing/2010/main" val="0"/>
              </a:ext>
            </a:extLst>
          </a:blip>
          <a:srcRect t="33710"/>
          <a:stretch/>
        </p:blipFill>
        <p:spPr>
          <a:xfrm>
            <a:off x="23655037" y="21957131"/>
            <a:ext cx="8422715" cy="3722269"/>
          </a:xfrm>
          <a:prstGeom prst="rect">
            <a:avLst/>
          </a:prstGeom>
        </p:spPr>
      </p:pic>
      <p:pic>
        <p:nvPicPr>
          <p:cNvPr id="86" name="Picture 85">
            <a:extLst>
              <a:ext uri="{FF2B5EF4-FFF2-40B4-BE49-F238E27FC236}">
                <a16:creationId xmlns:a16="http://schemas.microsoft.com/office/drawing/2014/main" id="{28E8D460-74BB-4C4F-BA0E-58F9067CDEF9}"/>
              </a:ext>
            </a:extLst>
          </p:cNvPr>
          <p:cNvPicPr>
            <a:picLocks noChangeAspect="1"/>
          </p:cNvPicPr>
          <p:nvPr/>
        </p:nvPicPr>
        <p:blipFill rotWithShape="1">
          <a:blip r:embed="rId14" cstate="print">
            <a:extLst>
              <a:ext uri="{28A0092B-C50C-407E-A947-70E740481C1C}">
                <a14:useLocalDpi xmlns:a14="http://schemas.microsoft.com/office/drawing/2010/main" val="0"/>
              </a:ext>
            </a:extLst>
          </a:blip>
          <a:srcRect b="48864"/>
          <a:stretch/>
        </p:blipFill>
        <p:spPr>
          <a:xfrm>
            <a:off x="29814253" y="40764757"/>
            <a:ext cx="2140446" cy="1094542"/>
          </a:xfrm>
          <a:prstGeom prst="rect">
            <a:avLst/>
          </a:prstGeom>
        </p:spPr>
      </p:pic>
      <p:sp>
        <p:nvSpPr>
          <p:cNvPr id="87" name="TextBox 86">
            <a:extLst>
              <a:ext uri="{FF2B5EF4-FFF2-40B4-BE49-F238E27FC236}">
                <a16:creationId xmlns:a16="http://schemas.microsoft.com/office/drawing/2014/main" id="{08E9A1A4-8BCE-4D05-BF9A-2DF0A3558F01}"/>
              </a:ext>
            </a:extLst>
          </p:cNvPr>
          <p:cNvSpPr txBox="1"/>
          <p:nvPr/>
        </p:nvSpPr>
        <p:spPr>
          <a:xfrm>
            <a:off x="23621999" y="4859953"/>
            <a:ext cx="8483217" cy="3877985"/>
          </a:xfrm>
          <a:prstGeom prst="rect">
            <a:avLst/>
          </a:prstGeom>
          <a:noFill/>
        </p:spPr>
        <p:txBody>
          <a:bodyPr wrap="square" rtlCol="0">
            <a:spAutoFit/>
          </a:bodyPr>
          <a:lstStyle/>
          <a:p>
            <a:pPr marL="457200" indent="-457200" algn="just">
              <a:buFont typeface="Arial" panose="020B0604020202020204" pitchFamily="34" charset="0"/>
              <a:buChar char="•"/>
            </a:pPr>
            <a:r>
              <a:rPr lang="en-US" sz="2800" dirty="0"/>
              <a:t>Horizontal movements show tendency for YOY white sharks to remain in New York Bight during the months of August and September 2017</a:t>
            </a:r>
          </a:p>
          <a:p>
            <a:pPr algn="just"/>
            <a:endParaRPr lang="en-US" sz="2200" dirty="0"/>
          </a:p>
          <a:p>
            <a:pPr marL="457200" indent="-457200" algn="just">
              <a:buFont typeface="Arial" panose="020B0604020202020204" pitchFamily="34" charset="0"/>
              <a:buChar char="•"/>
            </a:pPr>
            <a:r>
              <a:rPr lang="en-US" sz="2800" dirty="0"/>
              <a:t>Diving profiles and 3D modeling show YOY white sharks remained:</a:t>
            </a:r>
          </a:p>
          <a:p>
            <a:pPr marL="914400" lvl="1" indent="-457200" algn="just">
              <a:buFont typeface="Arial" panose="020B0604020202020204" pitchFamily="34" charset="0"/>
              <a:buChar char="•"/>
            </a:pPr>
            <a:r>
              <a:rPr lang="en-US" sz="2800" dirty="0"/>
              <a:t>Over continental shelf waters swimming regularly between the surface and 9 m (±6 m) in depth</a:t>
            </a:r>
          </a:p>
          <a:p>
            <a:pPr marL="914400" lvl="1" indent="-457200" algn="just">
              <a:buFont typeface="Arial" panose="020B0604020202020204" pitchFamily="34" charset="0"/>
              <a:buChar char="•"/>
            </a:pPr>
            <a:r>
              <a:rPr lang="en-US" sz="2800" dirty="0"/>
              <a:t>Over bottom depths ranging from 7 m to 410 m</a:t>
            </a:r>
          </a:p>
        </p:txBody>
      </p:sp>
      <p:sp>
        <p:nvSpPr>
          <p:cNvPr id="88" name="TextBox 87">
            <a:extLst>
              <a:ext uri="{FF2B5EF4-FFF2-40B4-BE49-F238E27FC236}">
                <a16:creationId xmlns:a16="http://schemas.microsoft.com/office/drawing/2014/main" id="{0A33FC83-DA30-41E8-9C5A-BE6CE4171FE4}"/>
              </a:ext>
            </a:extLst>
          </p:cNvPr>
          <p:cNvSpPr txBox="1"/>
          <p:nvPr/>
        </p:nvSpPr>
        <p:spPr>
          <a:xfrm>
            <a:off x="23633273" y="19824918"/>
            <a:ext cx="8523127" cy="1815882"/>
          </a:xfrm>
          <a:prstGeom prst="rect">
            <a:avLst/>
          </a:prstGeom>
          <a:noFill/>
        </p:spPr>
        <p:txBody>
          <a:bodyPr wrap="square" rtlCol="0">
            <a:spAutoFit/>
          </a:bodyPr>
          <a:lstStyle/>
          <a:p>
            <a:pPr marL="457200" indent="-457200" algn="just">
              <a:buFont typeface="Arial" panose="020B0604020202020204" pitchFamily="34" charset="0"/>
              <a:buChar char="•"/>
            </a:pPr>
            <a:r>
              <a:rPr lang="en-US" sz="2800" dirty="0"/>
              <a:t>These results will help improve characterization of essential fish habitat used by white sharks at the YOY stage and provide data that can be used by fisheries management to best manage this species</a:t>
            </a:r>
          </a:p>
        </p:txBody>
      </p:sp>
      <p:sp>
        <p:nvSpPr>
          <p:cNvPr id="89" name="TextBox 88">
            <a:extLst>
              <a:ext uri="{FF2B5EF4-FFF2-40B4-BE49-F238E27FC236}">
                <a16:creationId xmlns:a16="http://schemas.microsoft.com/office/drawing/2014/main" id="{F8ED04EC-62AF-4EA0-87A7-EF25873BF7A6}"/>
              </a:ext>
            </a:extLst>
          </p:cNvPr>
          <p:cNvSpPr txBox="1"/>
          <p:nvPr/>
        </p:nvSpPr>
        <p:spPr>
          <a:xfrm>
            <a:off x="23546633" y="27569160"/>
            <a:ext cx="8559416" cy="5478423"/>
          </a:xfrm>
          <a:prstGeom prst="rect">
            <a:avLst/>
          </a:prstGeom>
          <a:noFill/>
        </p:spPr>
        <p:txBody>
          <a:bodyPr wrap="square" rtlCol="0">
            <a:spAutoFit/>
          </a:bodyPr>
          <a:lstStyle/>
          <a:p>
            <a:pPr marL="457200" indent="-457200" algn="just">
              <a:buFont typeface="Arial" panose="020B0604020202020204" pitchFamily="34" charset="0"/>
              <a:buChar char="•"/>
            </a:pPr>
            <a:r>
              <a:rPr lang="en-US" sz="2800" dirty="0"/>
              <a:t>Tag additional YOY white sharks with combinations of satellite tags</a:t>
            </a:r>
          </a:p>
          <a:p>
            <a:pPr marL="914400" lvl="1" indent="-457200" algn="just">
              <a:buFont typeface="Arial" panose="020B0604020202020204" pitchFamily="34" charset="0"/>
              <a:buChar char="•"/>
            </a:pPr>
            <a:endParaRPr lang="en-US" sz="1000" dirty="0"/>
          </a:p>
          <a:p>
            <a:pPr marL="457200" indent="-457200" algn="just">
              <a:buFont typeface="Arial" panose="020B0604020202020204" pitchFamily="34" charset="0"/>
              <a:buChar char="•"/>
            </a:pPr>
            <a:r>
              <a:rPr lang="en-US" sz="2800" dirty="0"/>
              <a:t>Calculate 95% and 50% kernel utilization distribution (activity space) per individual</a:t>
            </a:r>
          </a:p>
          <a:p>
            <a:pPr algn="just"/>
            <a:endParaRPr lang="en-US" sz="1000" dirty="0"/>
          </a:p>
          <a:p>
            <a:pPr marL="457200" indent="-457200" algn="just">
              <a:buFont typeface="Arial" panose="020B0604020202020204" pitchFamily="34" charset="0"/>
              <a:buChar char="•"/>
            </a:pPr>
            <a:r>
              <a:rPr lang="en-US" sz="2800" dirty="0"/>
              <a:t>Quantify individual variation in vertical activity and habitat</a:t>
            </a:r>
          </a:p>
          <a:p>
            <a:pPr marL="457200" indent="-457200" algn="just">
              <a:buFont typeface="Arial" panose="020B0604020202020204" pitchFamily="34" charset="0"/>
              <a:buChar char="•"/>
            </a:pPr>
            <a:endParaRPr lang="en-US" sz="1000" dirty="0"/>
          </a:p>
          <a:p>
            <a:pPr marL="457200" indent="-457200" algn="just">
              <a:buFont typeface="Arial" panose="020B0604020202020204" pitchFamily="34" charset="0"/>
              <a:buChar char="•"/>
            </a:pPr>
            <a:r>
              <a:rPr lang="en-US" sz="2800" dirty="0"/>
              <a:t>Investigate the diel patterns in relation to the diving behavior of individuals</a:t>
            </a:r>
          </a:p>
          <a:p>
            <a:pPr marL="457200" indent="-457200" algn="just"/>
            <a:endParaRPr lang="en-US" sz="1000" dirty="0">
              <a:solidFill>
                <a:srgbClr val="FFFF00"/>
              </a:solidFill>
            </a:endParaRPr>
          </a:p>
          <a:p>
            <a:pPr marL="457200" indent="-457200" algn="just">
              <a:buFont typeface="Arial" panose="020B0604020202020204" pitchFamily="34" charset="0"/>
              <a:buChar char="•"/>
            </a:pPr>
            <a:r>
              <a:rPr lang="en-US" sz="2800" dirty="0"/>
              <a:t>Improve PSAT-derived geolocation and movement models</a:t>
            </a:r>
          </a:p>
          <a:p>
            <a:pPr marL="457200" indent="-457200" algn="just">
              <a:buFont typeface="Arial" panose="020B0604020202020204" pitchFamily="34" charset="0"/>
              <a:buChar char="•"/>
            </a:pPr>
            <a:endParaRPr lang="en-US" sz="2800" dirty="0"/>
          </a:p>
        </p:txBody>
      </p:sp>
      <p:sp>
        <p:nvSpPr>
          <p:cNvPr id="90" name="TextBox 89">
            <a:extLst>
              <a:ext uri="{FF2B5EF4-FFF2-40B4-BE49-F238E27FC236}">
                <a16:creationId xmlns:a16="http://schemas.microsoft.com/office/drawing/2014/main" id="{C45C8396-05E7-4F5D-B0DD-CF938A752205}"/>
              </a:ext>
            </a:extLst>
          </p:cNvPr>
          <p:cNvSpPr txBox="1"/>
          <p:nvPr/>
        </p:nvSpPr>
        <p:spPr>
          <a:xfrm>
            <a:off x="740209" y="4876800"/>
            <a:ext cx="8596101" cy="10356681"/>
          </a:xfrm>
          <a:prstGeom prst="rect">
            <a:avLst/>
          </a:prstGeom>
          <a:noFill/>
        </p:spPr>
        <p:txBody>
          <a:bodyPr wrap="square" rtlCol="0">
            <a:spAutoFit/>
          </a:bodyPr>
          <a:lstStyle/>
          <a:p>
            <a:pPr algn="just"/>
            <a:r>
              <a:rPr lang="en-US" sz="2800" dirty="0"/>
              <a:t>While white sharks (</a:t>
            </a:r>
            <a:r>
              <a:rPr lang="en-US" sz="2800" i="1" dirty="0"/>
              <a:t>Carcharodon </a:t>
            </a:r>
            <a:r>
              <a:rPr lang="en-US" sz="2800" i="1" dirty="0" err="1"/>
              <a:t>carcharias</a:t>
            </a:r>
            <a:r>
              <a:rPr lang="en-US" sz="2800" dirty="0"/>
              <a:t>) are well-known apex predators, there are critical knowledge gaps on the movement patterns and habitat use of the young-of-the-year (YOY) life stage, particularly in the Northwest Atlantic.  Understanding the movements and habitat of this vulnerable life stage is important for informing fisheries management and conservation strategies.  </a:t>
            </a:r>
          </a:p>
          <a:p>
            <a:pPr algn="just"/>
            <a:endParaRPr lang="en-US" sz="2300" b="1" dirty="0"/>
          </a:p>
          <a:p>
            <a:pPr algn="just"/>
            <a:r>
              <a:rPr lang="en-US" sz="2800" dirty="0"/>
              <a:t>White sharks are prohibited species in U.S. waters due to their inherent biological vulnerability and evidence of historic population decline. White shark populations are susceptible to decline and slow to recover from depletion due to:</a:t>
            </a:r>
          </a:p>
          <a:p>
            <a:pPr marL="457200" indent="-457200" algn="just">
              <a:buFont typeface="Arial" panose="020B0604020202020204" pitchFamily="34" charset="0"/>
              <a:buChar char="•"/>
            </a:pPr>
            <a:r>
              <a:rPr lang="en-US" sz="2800" dirty="0"/>
              <a:t>K-selected life history strategies (CITES 2004)</a:t>
            </a:r>
          </a:p>
          <a:p>
            <a:pPr marL="457200" indent="-457200" algn="just">
              <a:buFont typeface="Arial" panose="020B0604020202020204" pitchFamily="34" charset="0"/>
              <a:buChar char="•"/>
            </a:pPr>
            <a:r>
              <a:rPr lang="en-US" sz="2800" dirty="0"/>
              <a:t>Highly migratory behavior, including movements across international boundaries (Skomal et al 2017; Jorgensen et al 2010)</a:t>
            </a:r>
          </a:p>
          <a:p>
            <a:pPr marL="457200" indent="-457200" algn="just">
              <a:buFont typeface="Arial" panose="020B0604020202020204" pitchFamily="34" charset="0"/>
              <a:buChar char="•"/>
            </a:pPr>
            <a:r>
              <a:rPr lang="en-US" sz="2800" dirty="0"/>
              <a:t>Exposure to anthropogenic influences (Curtis et al 2014, 2018; Bruce 2008):</a:t>
            </a:r>
          </a:p>
          <a:p>
            <a:pPr marL="914400" lvl="1" indent="-457200" algn="just">
              <a:buFont typeface="Arial" panose="020B0604020202020204" pitchFamily="34" charset="0"/>
              <a:buChar char="•"/>
            </a:pPr>
            <a:r>
              <a:rPr lang="en-US" sz="2800" dirty="0"/>
              <a:t>Bycatch in trawl, longline, gillnet, and rod-and-reel fisheries</a:t>
            </a:r>
          </a:p>
          <a:p>
            <a:pPr marL="914400" lvl="1" indent="-457200" algn="just">
              <a:buFont typeface="Arial" panose="020B0604020202020204" pitchFamily="34" charset="0"/>
              <a:buChar char="•"/>
            </a:pPr>
            <a:r>
              <a:rPr lang="en-US" sz="2800" dirty="0"/>
              <a:t>Habitat degradation</a:t>
            </a:r>
          </a:p>
          <a:p>
            <a:pPr marL="914400" lvl="1" indent="-457200" algn="just">
              <a:buFont typeface="Arial" panose="020B0604020202020204" pitchFamily="34" charset="0"/>
              <a:buChar char="•"/>
            </a:pPr>
            <a:r>
              <a:rPr lang="en-US" sz="2800" dirty="0"/>
              <a:t>Unregulated international waters</a:t>
            </a:r>
          </a:p>
          <a:p>
            <a:pPr marL="914400" lvl="1" indent="-457200" algn="just">
              <a:buFont typeface="Arial" panose="020B0604020202020204" pitchFamily="34" charset="0"/>
              <a:buChar char="•"/>
            </a:pPr>
            <a:r>
              <a:rPr lang="en-US" sz="2800" dirty="0"/>
              <a:t>Nearshore nursery locations</a:t>
            </a:r>
          </a:p>
        </p:txBody>
      </p:sp>
      <p:sp>
        <p:nvSpPr>
          <p:cNvPr id="91" name="TextBox 90">
            <a:extLst>
              <a:ext uri="{FF2B5EF4-FFF2-40B4-BE49-F238E27FC236}">
                <a16:creationId xmlns:a16="http://schemas.microsoft.com/office/drawing/2014/main" id="{AE5D4E76-1CF3-4367-985C-EA77F5B0BAC9}"/>
              </a:ext>
            </a:extLst>
          </p:cNvPr>
          <p:cNvSpPr txBox="1"/>
          <p:nvPr/>
        </p:nvSpPr>
        <p:spPr>
          <a:xfrm>
            <a:off x="795323" y="24780657"/>
            <a:ext cx="8540987" cy="2677656"/>
          </a:xfrm>
          <a:prstGeom prst="rect">
            <a:avLst/>
          </a:prstGeom>
          <a:noFill/>
        </p:spPr>
        <p:txBody>
          <a:bodyPr wrap="square" rtlCol="0">
            <a:spAutoFit/>
          </a:bodyPr>
          <a:lstStyle/>
          <a:p>
            <a:pPr algn="just"/>
            <a:r>
              <a:rPr lang="en-US" sz="2800" dirty="0"/>
              <a:t>To create a 3-dimensional model describing the movement patterns of YOY white sharks in the New York Bight in order to:</a:t>
            </a:r>
          </a:p>
          <a:p>
            <a:pPr marL="971550" lvl="1" indent="-514350" algn="just">
              <a:buFont typeface="+mj-lt"/>
              <a:buAutoNum type="arabicPeriod"/>
            </a:pPr>
            <a:r>
              <a:rPr lang="en-US" sz="2800" dirty="0"/>
              <a:t>Characterize temperature and depth use</a:t>
            </a:r>
          </a:p>
          <a:p>
            <a:pPr marL="971550" lvl="1" indent="-514350">
              <a:buFont typeface="+mj-lt"/>
              <a:buAutoNum type="arabicPeriod"/>
            </a:pPr>
            <a:r>
              <a:rPr lang="en-US" sz="2800" dirty="0"/>
              <a:t>Calculate frequency of interaction with benthos</a:t>
            </a:r>
          </a:p>
          <a:p>
            <a:pPr marL="971550" lvl="1" indent="-514350">
              <a:buFont typeface="+mj-lt"/>
              <a:buAutoNum type="arabicPeriod"/>
            </a:pPr>
            <a:r>
              <a:rPr lang="en-US" sz="2800" dirty="0"/>
              <a:t>Investigate potential diel patterns</a:t>
            </a:r>
          </a:p>
        </p:txBody>
      </p:sp>
      <p:sp>
        <p:nvSpPr>
          <p:cNvPr id="92" name="TextBox 91">
            <a:extLst>
              <a:ext uri="{FF2B5EF4-FFF2-40B4-BE49-F238E27FC236}">
                <a16:creationId xmlns:a16="http://schemas.microsoft.com/office/drawing/2014/main" id="{59B08532-51D9-452C-9145-B226979D4947}"/>
              </a:ext>
            </a:extLst>
          </p:cNvPr>
          <p:cNvSpPr txBox="1"/>
          <p:nvPr/>
        </p:nvSpPr>
        <p:spPr>
          <a:xfrm>
            <a:off x="762000" y="29077920"/>
            <a:ext cx="8574310" cy="4555093"/>
          </a:xfrm>
          <a:prstGeom prst="rect">
            <a:avLst/>
          </a:prstGeom>
          <a:noFill/>
          <a:ln w="3175">
            <a:noFill/>
          </a:ln>
        </p:spPr>
        <p:txBody>
          <a:bodyPr wrap="square" rtlCol="0">
            <a:spAutoFit/>
          </a:bodyPr>
          <a:lstStyle/>
          <a:p>
            <a:r>
              <a:rPr lang="en-US" sz="2800" dirty="0"/>
              <a:t>YOY white sharks were dual-fitted with:</a:t>
            </a:r>
          </a:p>
          <a:p>
            <a:endParaRPr lang="en-US" sz="2200" dirty="0"/>
          </a:p>
          <a:p>
            <a:pPr marL="457200" indent="-457200">
              <a:buFont typeface="Arial" panose="020B0604020202020204" pitchFamily="34" charset="0"/>
              <a:buChar char="•"/>
            </a:pPr>
            <a:r>
              <a:rPr lang="en-US" sz="2800" dirty="0"/>
              <a:t>Pop-off Satellite Archival Tags (PSAT): </a:t>
            </a:r>
            <a:r>
              <a:rPr lang="en-US" sz="2800" dirty="0" err="1"/>
              <a:t>Lotek</a:t>
            </a:r>
            <a:r>
              <a:rPr lang="en-US" sz="2800" dirty="0"/>
              <a:t> PSATLIFE</a:t>
            </a:r>
          </a:p>
          <a:p>
            <a:pPr marL="457200" indent="-457200">
              <a:buFont typeface="Arial" panose="020B0604020202020204" pitchFamily="34" charset="0"/>
              <a:buChar char="•"/>
            </a:pPr>
            <a:r>
              <a:rPr lang="en-US" sz="2800" dirty="0"/>
              <a:t>Smart Position or Temperature transmitting (SPOT) tags: Wildlife Computers SPOT6</a:t>
            </a:r>
          </a:p>
          <a:p>
            <a:pPr algn="just"/>
            <a:endParaRPr lang="en-US" sz="2200" dirty="0"/>
          </a:p>
          <a:p>
            <a:pPr algn="just"/>
            <a:r>
              <a:rPr lang="en-US" sz="2800" dirty="0"/>
              <a:t>Location: New York Bight off Montauk, New York</a:t>
            </a:r>
          </a:p>
          <a:p>
            <a:pPr algn="just"/>
            <a:r>
              <a:rPr lang="en-US" sz="2800" dirty="0"/>
              <a:t>Study Duration: August to September 2017</a:t>
            </a:r>
          </a:p>
          <a:p>
            <a:pPr algn="just"/>
            <a:r>
              <a:rPr lang="en-US" sz="2800" dirty="0"/>
              <a:t>Sample Size: 5 individuals: 3 </a:t>
            </a:r>
            <a:r>
              <a:rPr lang="en-US" sz="2800" dirty="0">
                <a:cs typeface="Arial" panose="020B0604020202020204" pitchFamily="34" charset="0"/>
              </a:rPr>
              <a:t>♂</a:t>
            </a:r>
            <a:r>
              <a:rPr lang="en-US" sz="2800" dirty="0"/>
              <a:t>, 2 </a:t>
            </a:r>
            <a:r>
              <a:rPr lang="en-US" sz="2800" dirty="0">
                <a:cs typeface="Arial" panose="020B0604020202020204" pitchFamily="34" charset="0"/>
              </a:rPr>
              <a:t>♀ (147-167cm TL)</a:t>
            </a:r>
          </a:p>
          <a:p>
            <a:pPr algn="just"/>
            <a:endParaRPr lang="en-US" sz="2200" dirty="0">
              <a:cs typeface="Arial" panose="020B0604020202020204" pitchFamily="34" charset="0"/>
            </a:endParaRPr>
          </a:p>
          <a:p>
            <a:pPr algn="just"/>
            <a:r>
              <a:rPr lang="en-US" sz="2800" dirty="0">
                <a:cs typeface="Arial" panose="020B0604020202020204" pitchFamily="34" charset="0"/>
              </a:rPr>
              <a:t>Data analyzed using ArcMap, </a:t>
            </a:r>
            <a:r>
              <a:rPr lang="en-US" sz="2800" dirty="0" err="1">
                <a:cs typeface="Arial" panose="020B0604020202020204" pitchFamily="34" charset="0"/>
              </a:rPr>
              <a:t>ArcScene</a:t>
            </a:r>
            <a:r>
              <a:rPr lang="en-US" sz="2800" dirty="0">
                <a:cs typeface="Arial" panose="020B0604020202020204" pitchFamily="34" charset="0"/>
              </a:rPr>
              <a:t>, and R Studio.</a:t>
            </a:r>
          </a:p>
        </p:txBody>
      </p:sp>
      <p:sp>
        <p:nvSpPr>
          <p:cNvPr id="62" name="TextBox 61">
            <a:extLst>
              <a:ext uri="{FF2B5EF4-FFF2-40B4-BE49-F238E27FC236}">
                <a16:creationId xmlns:a16="http://schemas.microsoft.com/office/drawing/2014/main" id="{0ED418E5-BF1B-4AD2-ADC4-AB25EB02B507}"/>
              </a:ext>
            </a:extLst>
          </p:cNvPr>
          <p:cNvSpPr txBox="1"/>
          <p:nvPr/>
        </p:nvSpPr>
        <p:spPr>
          <a:xfrm>
            <a:off x="23649209" y="18350805"/>
            <a:ext cx="8460442" cy="1384995"/>
          </a:xfrm>
          <a:prstGeom prst="rect">
            <a:avLst/>
          </a:prstGeom>
          <a:noFill/>
        </p:spPr>
        <p:txBody>
          <a:bodyPr wrap="square" rtlCol="0">
            <a:spAutoFit/>
          </a:bodyPr>
          <a:lstStyle/>
          <a:p>
            <a:pPr marL="457200" indent="-457200" algn="just">
              <a:buFont typeface="Arial" panose="020B0604020202020204" pitchFamily="34" charset="0"/>
              <a:buChar char="•"/>
            </a:pPr>
            <a:r>
              <a:rPr lang="en-US" sz="2800" dirty="0"/>
              <a:t>This behavior may influence YOY white shark susceptibility to certain gear types (i.e. rod &amp; reel vs bottom trawl)</a:t>
            </a:r>
          </a:p>
        </p:txBody>
      </p:sp>
      <p:cxnSp>
        <p:nvCxnSpPr>
          <p:cNvPr id="4" name="Straight Connector 3">
            <a:extLst>
              <a:ext uri="{FF2B5EF4-FFF2-40B4-BE49-F238E27FC236}">
                <a16:creationId xmlns:a16="http://schemas.microsoft.com/office/drawing/2014/main" id="{DEE2012C-D4CC-46F1-B886-4EDF3661227F}"/>
              </a:ext>
            </a:extLst>
          </p:cNvPr>
          <p:cNvCxnSpPr>
            <a:cxnSpLocks/>
          </p:cNvCxnSpPr>
          <p:nvPr/>
        </p:nvCxnSpPr>
        <p:spPr>
          <a:xfrm>
            <a:off x="14478000" y="27064294"/>
            <a:ext cx="1371600" cy="1053506"/>
          </a:xfrm>
          <a:prstGeom prst="line">
            <a:avLst/>
          </a:prstGeom>
          <a:ln w="3175"/>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9812FA0E-3A61-4AE6-A139-02335FE013E8}"/>
              </a:ext>
            </a:extLst>
          </p:cNvPr>
          <p:cNvCxnSpPr>
            <a:cxnSpLocks/>
          </p:cNvCxnSpPr>
          <p:nvPr/>
        </p:nvCxnSpPr>
        <p:spPr>
          <a:xfrm flipV="1">
            <a:off x="14478000" y="25908000"/>
            <a:ext cx="1371600" cy="1156294"/>
          </a:xfrm>
          <a:prstGeom prst="line">
            <a:avLst/>
          </a:prstGeom>
          <a:ln w="3175"/>
        </p:spPr>
        <p:style>
          <a:lnRef idx="1">
            <a:schemeClr val="dk1"/>
          </a:lnRef>
          <a:fillRef idx="0">
            <a:schemeClr val="dk1"/>
          </a:fillRef>
          <a:effectRef idx="0">
            <a:schemeClr val="dk1"/>
          </a:effectRef>
          <a:fontRef idx="minor">
            <a:schemeClr val="tx1"/>
          </a:fontRef>
        </p:style>
      </p:cxnSp>
      <p:pic>
        <p:nvPicPr>
          <p:cNvPr id="38" name="Picture 37">
            <a:extLst>
              <a:ext uri="{FF2B5EF4-FFF2-40B4-BE49-F238E27FC236}">
                <a16:creationId xmlns:a16="http://schemas.microsoft.com/office/drawing/2014/main" id="{1F7DBB63-ED79-4DEB-9F22-80132E38638E}"/>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954024" y="15634300"/>
            <a:ext cx="8266176" cy="6387500"/>
          </a:xfrm>
          <a:prstGeom prst="rect">
            <a:avLst/>
          </a:prstGeom>
        </p:spPr>
      </p:pic>
      <p:pic>
        <p:nvPicPr>
          <p:cNvPr id="73" name="Picture 72">
            <a:extLst>
              <a:ext uri="{FF2B5EF4-FFF2-40B4-BE49-F238E27FC236}">
                <a16:creationId xmlns:a16="http://schemas.microsoft.com/office/drawing/2014/main" id="{289CEDEB-FA40-4C6B-A18E-66B44CF7AA72}"/>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15849600" y="24765000"/>
            <a:ext cx="5033415" cy="3474720"/>
          </a:xfrm>
          <a:prstGeom prst="rect">
            <a:avLst/>
          </a:prstGeom>
          <a:ln w="3175">
            <a:solidFill>
              <a:schemeClr val="bg1"/>
            </a:solidFill>
          </a:ln>
        </p:spPr>
      </p:pic>
      <p:graphicFrame>
        <p:nvGraphicFramePr>
          <p:cNvPr id="66" name="Chart 65">
            <a:extLst>
              <a:ext uri="{FF2B5EF4-FFF2-40B4-BE49-F238E27FC236}">
                <a16:creationId xmlns:a16="http://schemas.microsoft.com/office/drawing/2014/main" id="{84C43D0B-A5C3-4DE3-94F3-A9650FCC703E}"/>
              </a:ext>
            </a:extLst>
          </p:cNvPr>
          <p:cNvGraphicFramePr>
            <a:graphicFrameLocks/>
          </p:cNvGraphicFramePr>
          <p:nvPr>
            <p:extLst>
              <p:ext uri="{D42A27DB-BD31-4B8C-83A1-F6EECF244321}">
                <p14:modId xmlns:p14="http://schemas.microsoft.com/office/powerpoint/2010/main" val="1348803717"/>
              </p:ext>
            </p:extLst>
          </p:nvPr>
        </p:nvGraphicFramePr>
        <p:xfrm>
          <a:off x="23647016" y="8909304"/>
          <a:ext cx="8458200" cy="6483096"/>
        </p:xfrm>
        <a:graphic>
          <a:graphicData uri="http://schemas.openxmlformats.org/drawingml/2006/chart">
            <c:chart xmlns:c="http://schemas.openxmlformats.org/drawingml/2006/chart" xmlns:r="http://schemas.openxmlformats.org/officeDocument/2006/relationships" r:id="rId17"/>
          </a:graphicData>
        </a:graphic>
      </p:graphicFrame>
      <p:graphicFrame>
        <p:nvGraphicFramePr>
          <p:cNvPr id="61" name="Table 60">
            <a:extLst>
              <a:ext uri="{FF2B5EF4-FFF2-40B4-BE49-F238E27FC236}">
                <a16:creationId xmlns:a16="http://schemas.microsoft.com/office/drawing/2014/main" id="{5E80D5F6-55D9-4D6D-908C-8A0FB55D23F4}"/>
              </a:ext>
            </a:extLst>
          </p:cNvPr>
          <p:cNvGraphicFramePr>
            <a:graphicFrameLocks noGrp="1"/>
          </p:cNvGraphicFramePr>
          <p:nvPr>
            <p:extLst>
              <p:ext uri="{D42A27DB-BD31-4B8C-83A1-F6EECF244321}">
                <p14:modId xmlns:p14="http://schemas.microsoft.com/office/powerpoint/2010/main" val="3856249054"/>
              </p:ext>
            </p:extLst>
          </p:nvPr>
        </p:nvGraphicFramePr>
        <p:xfrm>
          <a:off x="838200" y="33756600"/>
          <a:ext cx="8458200" cy="3626540"/>
        </p:xfrm>
        <a:graphic>
          <a:graphicData uri="http://schemas.openxmlformats.org/drawingml/2006/table">
            <a:tbl>
              <a:tblPr firstRow="1" bandRow="1">
                <a:tableStyleId>{EB344D84-9AFB-497E-A393-DC336BA19D2E}</a:tableStyleId>
              </a:tblPr>
              <a:tblGrid>
                <a:gridCol w="2133600">
                  <a:extLst>
                    <a:ext uri="{9D8B030D-6E8A-4147-A177-3AD203B41FA5}">
                      <a16:colId xmlns:a16="http://schemas.microsoft.com/office/drawing/2014/main" val="665151936"/>
                    </a:ext>
                  </a:extLst>
                </a:gridCol>
                <a:gridCol w="685800">
                  <a:extLst>
                    <a:ext uri="{9D8B030D-6E8A-4147-A177-3AD203B41FA5}">
                      <a16:colId xmlns:a16="http://schemas.microsoft.com/office/drawing/2014/main" val="3514175673"/>
                    </a:ext>
                  </a:extLst>
                </a:gridCol>
                <a:gridCol w="1143000">
                  <a:extLst>
                    <a:ext uri="{9D8B030D-6E8A-4147-A177-3AD203B41FA5}">
                      <a16:colId xmlns:a16="http://schemas.microsoft.com/office/drawing/2014/main" val="762804750"/>
                    </a:ext>
                  </a:extLst>
                </a:gridCol>
                <a:gridCol w="1676400">
                  <a:extLst>
                    <a:ext uri="{9D8B030D-6E8A-4147-A177-3AD203B41FA5}">
                      <a16:colId xmlns:a16="http://schemas.microsoft.com/office/drawing/2014/main" val="1976425165"/>
                    </a:ext>
                  </a:extLst>
                </a:gridCol>
                <a:gridCol w="1447800">
                  <a:extLst>
                    <a:ext uri="{9D8B030D-6E8A-4147-A177-3AD203B41FA5}">
                      <a16:colId xmlns:a16="http://schemas.microsoft.com/office/drawing/2014/main" val="239450006"/>
                    </a:ext>
                  </a:extLst>
                </a:gridCol>
                <a:gridCol w="1371600">
                  <a:extLst>
                    <a:ext uri="{9D8B030D-6E8A-4147-A177-3AD203B41FA5}">
                      <a16:colId xmlns:a16="http://schemas.microsoft.com/office/drawing/2014/main" val="2463410758"/>
                    </a:ext>
                  </a:extLst>
                </a:gridCol>
              </a:tblGrid>
              <a:tr h="1280160">
                <a:tc>
                  <a:txBody>
                    <a:bodyPr/>
                    <a:lstStyle/>
                    <a:p>
                      <a:pPr algn="ctr"/>
                      <a:r>
                        <a:rPr lang="en-US" sz="2400" dirty="0"/>
                        <a:t>Individual</a:t>
                      </a:r>
                    </a:p>
                  </a:txBody>
                  <a:tcPr anchor="ctr">
                    <a:solidFill>
                      <a:srgbClr val="0070C0"/>
                    </a:solidFill>
                  </a:tcPr>
                </a:tc>
                <a:tc>
                  <a:txBody>
                    <a:bodyPr/>
                    <a:lstStyle/>
                    <a:p>
                      <a:pPr algn="ctr"/>
                      <a:r>
                        <a:rPr lang="en-US" sz="2400" dirty="0"/>
                        <a:t>Sex</a:t>
                      </a:r>
                    </a:p>
                  </a:txBody>
                  <a:tcPr anchor="ctr">
                    <a:solidFill>
                      <a:srgbClr val="0070C0"/>
                    </a:solidFill>
                  </a:tcPr>
                </a:tc>
                <a:tc>
                  <a:txBody>
                    <a:bodyPr/>
                    <a:lstStyle/>
                    <a:p>
                      <a:pPr algn="ctr"/>
                      <a:r>
                        <a:rPr lang="en-US" sz="2400" dirty="0"/>
                        <a:t>Total Length (cm)</a:t>
                      </a:r>
                    </a:p>
                  </a:txBody>
                  <a:tcPr anchor="ctr">
                    <a:solidFill>
                      <a:srgbClr val="0070C0"/>
                    </a:solidFill>
                  </a:tcPr>
                </a:tc>
                <a:tc>
                  <a:txBody>
                    <a:bodyPr/>
                    <a:lstStyle/>
                    <a:p>
                      <a:pPr algn="ctr"/>
                      <a:r>
                        <a:rPr lang="en-US" sz="2400" dirty="0"/>
                        <a:t>PSAT  Attachment Type</a:t>
                      </a:r>
                    </a:p>
                  </a:txBody>
                  <a:tcPr anchor="ctr">
                    <a:solidFill>
                      <a:srgbClr val="0070C0"/>
                    </a:solidFill>
                  </a:tcPr>
                </a:tc>
                <a:tc>
                  <a:txBody>
                    <a:bodyPr/>
                    <a:lstStyle/>
                    <a:p>
                      <a:pPr algn="ctr"/>
                      <a:r>
                        <a:rPr lang="en-US" sz="2400" dirty="0"/>
                        <a:t>Date of Capture</a:t>
                      </a:r>
                    </a:p>
                  </a:txBody>
                  <a:tcPr anchor="ctr">
                    <a:solidFill>
                      <a:srgbClr val="0070C0"/>
                    </a:solidFill>
                  </a:tcPr>
                </a:tc>
                <a:tc>
                  <a:txBody>
                    <a:bodyPr/>
                    <a:lstStyle/>
                    <a:p>
                      <a:pPr algn="ctr"/>
                      <a:r>
                        <a:rPr lang="en-US" sz="2400" dirty="0"/>
                        <a:t>Duration (days)</a:t>
                      </a:r>
                    </a:p>
                  </a:txBody>
                  <a:tcPr anchor="ctr">
                    <a:solidFill>
                      <a:srgbClr val="0070C0"/>
                    </a:solidFill>
                  </a:tcPr>
                </a:tc>
                <a:extLst>
                  <a:ext uri="{0D108BD9-81ED-4DB2-BD59-A6C34878D82A}">
                    <a16:rowId xmlns:a16="http://schemas.microsoft.com/office/drawing/2014/main" val="4126240132"/>
                  </a:ext>
                </a:extLst>
              </a:tr>
              <a:tr h="468290">
                <a:tc>
                  <a:txBody>
                    <a:bodyPr/>
                    <a:lstStyle/>
                    <a:p>
                      <a:r>
                        <a:rPr lang="en-US" sz="2400" dirty="0"/>
                        <a:t>White Shark #1</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M</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166.4</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SS Dart</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8/12/17</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26</a:t>
                      </a:r>
                    </a:p>
                  </a:txBody>
                  <a:tcPr anchor="ctr"/>
                </a:tc>
                <a:extLst>
                  <a:ext uri="{0D108BD9-81ED-4DB2-BD59-A6C34878D82A}">
                    <a16:rowId xmlns:a16="http://schemas.microsoft.com/office/drawing/2014/main" val="2724891164"/>
                  </a:ext>
                </a:extLst>
              </a:tr>
              <a:tr h="468290">
                <a:tc>
                  <a:txBody>
                    <a:bodyPr/>
                    <a:lstStyle/>
                    <a:p>
                      <a:r>
                        <a:rPr lang="en-US" sz="2400" dirty="0"/>
                        <a:t>White Shark #2</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M</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165</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Domeier</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8/14/17</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27</a:t>
                      </a:r>
                    </a:p>
                  </a:txBody>
                  <a:tcPr anchor="ctr"/>
                </a:tc>
                <a:extLst>
                  <a:ext uri="{0D108BD9-81ED-4DB2-BD59-A6C34878D82A}">
                    <a16:rowId xmlns:a16="http://schemas.microsoft.com/office/drawing/2014/main" val="3852342305"/>
                  </a:ext>
                </a:extLst>
              </a:tr>
              <a:tr h="468290">
                <a:tc>
                  <a:txBody>
                    <a:bodyPr/>
                    <a:lstStyle/>
                    <a:p>
                      <a:r>
                        <a:rPr lang="en-US" sz="2400" dirty="0"/>
                        <a:t>White Shark #3</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M</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147</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SS Dart</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8/17/17</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26</a:t>
                      </a:r>
                    </a:p>
                  </a:txBody>
                  <a:tcPr anchor="ctr"/>
                </a:tc>
                <a:extLst>
                  <a:ext uri="{0D108BD9-81ED-4DB2-BD59-A6C34878D82A}">
                    <a16:rowId xmlns:a16="http://schemas.microsoft.com/office/drawing/2014/main" val="3522355683"/>
                  </a:ext>
                </a:extLst>
              </a:tr>
              <a:tr h="473220">
                <a:tc>
                  <a:txBody>
                    <a:bodyPr/>
                    <a:lstStyle/>
                    <a:p>
                      <a:r>
                        <a:rPr lang="en-US" sz="2400" dirty="0"/>
                        <a:t>White Shark #4</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F</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165</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SS Dart</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8/20/17</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**28</a:t>
                      </a:r>
                    </a:p>
                  </a:txBody>
                  <a:tcPr anchor="ctr"/>
                </a:tc>
                <a:extLst>
                  <a:ext uri="{0D108BD9-81ED-4DB2-BD59-A6C34878D82A}">
                    <a16:rowId xmlns:a16="http://schemas.microsoft.com/office/drawing/2014/main" val="2789095912"/>
                  </a:ext>
                </a:extLst>
              </a:tr>
              <a:tr h="468290">
                <a:tc>
                  <a:txBody>
                    <a:bodyPr/>
                    <a:lstStyle/>
                    <a:p>
                      <a:r>
                        <a:rPr lang="en-US" sz="2400" dirty="0"/>
                        <a:t>White Shark #5</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F</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165.4</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Domeier</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8/20/17</a:t>
                      </a:r>
                    </a:p>
                  </a:txBody>
                  <a:tcPr anchor="ctr"/>
                </a:tc>
                <a:tc>
                  <a:txBody>
                    <a:bodyPr/>
                    <a:lstStyle/>
                    <a:p>
                      <a:pPr algn="r" fontAlgn="b"/>
                      <a:r>
                        <a:rPr lang="en-US" sz="2400" b="0" i="0" u="none" strike="noStrike" dirty="0">
                          <a:solidFill>
                            <a:srgbClr val="000000"/>
                          </a:solidFill>
                          <a:effectLst/>
                          <a:latin typeface="Calibri" panose="020F0502020204030204" pitchFamily="34" charset="0"/>
                        </a:rPr>
                        <a:t>25</a:t>
                      </a:r>
                    </a:p>
                  </a:txBody>
                  <a:tcPr anchor="ctr"/>
                </a:tc>
                <a:extLst>
                  <a:ext uri="{0D108BD9-81ED-4DB2-BD59-A6C34878D82A}">
                    <a16:rowId xmlns:a16="http://schemas.microsoft.com/office/drawing/2014/main" val="2573431249"/>
                  </a:ext>
                </a:extLst>
              </a:tr>
            </a:tbl>
          </a:graphicData>
        </a:graphic>
      </p:graphicFrame>
      <p:pic>
        <p:nvPicPr>
          <p:cNvPr id="11" name="Picture 10">
            <a:extLst>
              <a:ext uri="{FF2B5EF4-FFF2-40B4-BE49-F238E27FC236}">
                <a16:creationId xmlns:a16="http://schemas.microsoft.com/office/drawing/2014/main" id="{6127F220-52C2-4A98-91B1-9520D38165D6}"/>
              </a:ext>
            </a:extLst>
          </p:cNvPr>
          <p:cNvPicPr>
            <a:picLocks noChangeAspect="1"/>
          </p:cNvPicPr>
          <p:nvPr/>
        </p:nvPicPr>
        <p:blipFill rotWithShape="1">
          <a:blip r:embed="rId18" cstate="print">
            <a:extLst>
              <a:ext uri="{28A0092B-C50C-407E-A947-70E740481C1C}">
                <a14:useLocalDpi xmlns:a14="http://schemas.microsoft.com/office/drawing/2010/main" val="0"/>
              </a:ext>
            </a:extLst>
          </a:blip>
          <a:srcRect t="11310"/>
          <a:stretch/>
        </p:blipFill>
        <p:spPr>
          <a:xfrm>
            <a:off x="10439400" y="5029200"/>
            <a:ext cx="12048228" cy="8257032"/>
          </a:xfrm>
          <a:prstGeom prst="rect">
            <a:avLst/>
          </a:prstGeom>
        </p:spPr>
      </p:pic>
      <p:sp>
        <p:nvSpPr>
          <p:cNvPr id="72" name="TextBox 71">
            <a:extLst>
              <a:ext uri="{FF2B5EF4-FFF2-40B4-BE49-F238E27FC236}">
                <a16:creationId xmlns:a16="http://schemas.microsoft.com/office/drawing/2014/main" id="{5FE6566E-85AC-4ADD-BD49-23EFCDD25A95}"/>
              </a:ext>
            </a:extLst>
          </p:cNvPr>
          <p:cNvSpPr txBox="1"/>
          <p:nvPr/>
        </p:nvSpPr>
        <p:spPr>
          <a:xfrm>
            <a:off x="24307801" y="36292971"/>
            <a:ext cx="7255484" cy="892552"/>
          </a:xfrm>
          <a:prstGeom prst="rect">
            <a:avLst/>
          </a:prstGeom>
          <a:noFill/>
        </p:spPr>
        <p:txBody>
          <a:bodyPr wrap="square" rtlCol="0">
            <a:spAutoFit/>
          </a:bodyPr>
          <a:lstStyle/>
          <a:p>
            <a:pPr algn="just"/>
            <a:r>
              <a:rPr lang="en-US" sz="2600" b="1" dirty="0"/>
              <a:t>Figure 9: </a:t>
            </a:r>
            <a:r>
              <a:rPr lang="en-US" sz="2600" dirty="0"/>
              <a:t>White shark caught on line during OCEARCH expedition</a:t>
            </a:r>
          </a:p>
        </p:txBody>
      </p:sp>
      <p:sp>
        <p:nvSpPr>
          <p:cNvPr id="63" name="TextBox 62">
            <a:extLst>
              <a:ext uri="{FF2B5EF4-FFF2-40B4-BE49-F238E27FC236}">
                <a16:creationId xmlns:a16="http://schemas.microsoft.com/office/drawing/2014/main" id="{4247B5BA-5BF4-4973-B4A4-65E252CF9E9F}"/>
              </a:ext>
            </a:extLst>
          </p:cNvPr>
          <p:cNvSpPr txBox="1"/>
          <p:nvPr/>
        </p:nvSpPr>
        <p:spPr>
          <a:xfrm>
            <a:off x="763239" y="37526893"/>
            <a:ext cx="8505395" cy="954107"/>
          </a:xfrm>
          <a:prstGeom prst="rect">
            <a:avLst/>
          </a:prstGeom>
          <a:noFill/>
        </p:spPr>
        <p:txBody>
          <a:bodyPr wrap="square" rtlCol="0">
            <a:spAutoFit/>
          </a:bodyPr>
          <a:lstStyle/>
          <a:p>
            <a:pPr algn="just"/>
            <a:r>
              <a:rPr lang="en-US" sz="2800" b="1" dirty="0"/>
              <a:t>Table 1: </a:t>
            </a:r>
            <a:r>
              <a:rPr lang="en-US" sz="2800" dirty="0"/>
              <a:t>Biological and tagging information. </a:t>
            </a:r>
            <a:r>
              <a:rPr lang="en-US" sz="2800" dirty="0">
                <a:cs typeface="Arial" panose="020B0604020202020204" pitchFamily="34" charset="0"/>
              </a:rPr>
              <a:t>**Only received PSAT data; no transmissions from SPOT tag. </a:t>
            </a:r>
          </a:p>
        </p:txBody>
      </p:sp>
      <p:pic>
        <p:nvPicPr>
          <p:cNvPr id="67" name="Picture 66">
            <a:extLst>
              <a:ext uri="{FF2B5EF4-FFF2-40B4-BE49-F238E27FC236}">
                <a16:creationId xmlns:a16="http://schemas.microsoft.com/office/drawing/2014/main" id="{222AA29F-7009-4696-8332-EE5BEF36B7A5}"/>
              </a:ext>
            </a:extLst>
          </p:cNvPr>
          <p:cNvPicPr>
            <a:picLocks noChangeAspect="1"/>
          </p:cNvPicPr>
          <p:nvPr/>
        </p:nvPicPr>
        <p:blipFill rotWithShape="1">
          <a:blip r:embed="rId19" cstate="print">
            <a:extLst>
              <a:ext uri="{28A0092B-C50C-407E-A947-70E740481C1C}">
                <a14:useLocalDpi xmlns:a14="http://schemas.microsoft.com/office/drawing/2010/main" val="0"/>
              </a:ext>
            </a:extLst>
          </a:blip>
          <a:srcRect l="2627" r="3569"/>
          <a:stretch/>
        </p:blipFill>
        <p:spPr>
          <a:xfrm>
            <a:off x="25949147" y="611249"/>
            <a:ext cx="3026664" cy="806640"/>
          </a:xfrm>
          <a:prstGeom prst="rect">
            <a:avLst/>
          </a:prstGeom>
        </p:spPr>
      </p:pic>
      <p:pic>
        <p:nvPicPr>
          <p:cNvPr id="12" name="Picture 11">
            <a:extLst>
              <a:ext uri="{FF2B5EF4-FFF2-40B4-BE49-F238E27FC236}">
                <a16:creationId xmlns:a16="http://schemas.microsoft.com/office/drawing/2014/main" id="{9568CFDB-4555-4B3B-B4E2-930E78D4A7A2}"/>
              </a:ext>
            </a:extLst>
          </p:cNvPr>
          <p:cNvPicPr>
            <a:picLocks noChangeAspect="1"/>
          </p:cNvPicPr>
          <p:nvPr/>
        </p:nvPicPr>
        <p:blipFill rotWithShape="1">
          <a:blip r:embed="rId20">
            <a:extLst>
              <a:ext uri="{28A0092B-C50C-407E-A947-70E740481C1C}">
                <a14:useLocalDpi xmlns:a14="http://schemas.microsoft.com/office/drawing/2010/main" val="0"/>
              </a:ext>
            </a:extLst>
          </a:blip>
          <a:srcRect t="23645"/>
          <a:stretch/>
        </p:blipFill>
        <p:spPr>
          <a:xfrm>
            <a:off x="24307800" y="32577893"/>
            <a:ext cx="7255484" cy="3693307"/>
          </a:xfrm>
          <a:prstGeom prst="rect">
            <a:avLst/>
          </a:prstGeom>
        </p:spPr>
      </p:pic>
      <p:pic>
        <p:nvPicPr>
          <p:cNvPr id="17" name="Picture 16">
            <a:extLst>
              <a:ext uri="{FF2B5EF4-FFF2-40B4-BE49-F238E27FC236}">
                <a16:creationId xmlns:a16="http://schemas.microsoft.com/office/drawing/2014/main" id="{EE95B3C2-27B5-4696-96F4-B21E373E191E}"/>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9682680" y="41983152"/>
            <a:ext cx="2403592" cy="1069848"/>
          </a:xfrm>
          <a:prstGeom prst="rect">
            <a:avLst/>
          </a:prstGeom>
        </p:spPr>
      </p:pic>
      <p:pic>
        <p:nvPicPr>
          <p:cNvPr id="40" name="Picture 39">
            <a:extLst>
              <a:ext uri="{FF2B5EF4-FFF2-40B4-BE49-F238E27FC236}">
                <a16:creationId xmlns:a16="http://schemas.microsoft.com/office/drawing/2014/main" id="{7E3E437F-0038-4A0B-B8A2-C4F4F42B332D}"/>
              </a:ext>
            </a:extLst>
          </p:cNvPr>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644531" y="457200"/>
            <a:ext cx="6277813" cy="1183476"/>
          </a:xfrm>
          <a:prstGeom prst="rect">
            <a:avLst/>
          </a:prstGeom>
        </p:spPr>
      </p:pic>
    </p:spTree>
    <p:extLst>
      <p:ext uri="{BB962C8B-B14F-4D97-AF65-F5344CB8AC3E}">
        <p14:creationId xmlns:p14="http://schemas.microsoft.com/office/powerpoint/2010/main" val="252888499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6520</TotalTime>
  <Words>1046</Words>
  <Application>Microsoft Office PowerPoint</Application>
  <PresentationFormat>Custom</PresentationFormat>
  <Paragraphs>365</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3D Movement and Habitat Use of  Young-of-the-Year White Sharks in the Northwest Atlantic Ocean Rachel Shaw1, Tobey Curtis2, Gregory Metzger3, Michael McCallister1, Christopher Fischer4, and Matthew Ajemian1 1Florida Atlantic University, Harbor Branch Oceanographic Institute, Fort Pierce, FL, USA, 2NOAA National Marine Fisheries Service, Atlantic Highly Migratory Species Management Division, Gloucester, MA, USA, 3South Fork Natural History Museum, Bridgehampton, NY, USA, 4OCEARCH, Park City, UT, USA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 Movement and Habitat Preferences of Young-of-the-Year White Sharks in the Northwest Atlantic Ocean Rachel Shaw1, Tobey Curtis2, Gregory Metzger3, Michael McCallister1 and Matthew Ajemian1, (1)Harbor Branch Oceanographic Institute - FAU, (2)NOAA National Marine Fisheries Service, (3)South Fork National History Museum</dc:title>
  <dc:creator>rachel shaw</dc:creator>
  <cp:lastModifiedBy>rachel shaw</cp:lastModifiedBy>
  <cp:revision>248</cp:revision>
  <cp:lastPrinted>2018-08-14T14:01:28Z</cp:lastPrinted>
  <dcterms:created xsi:type="dcterms:W3CDTF">2018-07-06T15:48:16Z</dcterms:created>
  <dcterms:modified xsi:type="dcterms:W3CDTF">2018-08-14T16:24:51Z</dcterms:modified>
</cp:coreProperties>
</file>

<file path=docProps/thumbnail.jpeg>
</file>